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 id="2147483689" r:id="rId3"/>
    <p:sldMasterId id="2147483709" r:id="rId4"/>
    <p:sldMasterId id="2147483711" r:id="rId5"/>
    <p:sldMasterId id="2147483739" r:id="rId6"/>
    <p:sldMasterId id="2147483910" r:id="rId7"/>
  </p:sldMasterIdLst>
  <p:sldIdLst>
    <p:sldId id="256" r:id="rId8"/>
    <p:sldId id="263" r:id="rId9"/>
    <p:sldId id="258"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4" r:id="rId60"/>
    <p:sldId id="315"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41" r:id="rId80"/>
    <p:sldId id="335" r:id="rId81"/>
    <p:sldId id="336" r:id="rId82"/>
    <p:sldId id="337" r:id="rId83"/>
    <p:sldId id="338" r:id="rId84"/>
    <p:sldId id="339" r:id="rId85"/>
    <p:sldId id="340" r:id="rId86"/>
    <p:sldId id="342" r:id="rId87"/>
    <p:sldId id="344" r:id="rId88"/>
    <p:sldId id="343" r:id="rId89"/>
    <p:sldId id="345" r:id="rId90"/>
    <p:sldId id="346" r:id="rId9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4" d="100"/>
          <a:sy n="84" d="100"/>
        </p:scale>
        <p:origin x="2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tableStyles" Target="tableStyle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566A2B-CD5E-40F5-BFDE-BBA4CD6911B5}"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2467051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566A2B-CD5E-40F5-BFDE-BBA4CD6911B5}"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566786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566A2B-CD5E-40F5-BFDE-BBA4CD6911B5}"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4105974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602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087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053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628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178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012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944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791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566A2B-CD5E-40F5-BFDE-BBA4CD6911B5}"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1054571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89126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7" name="Rectangle 16">
            <a:extLst>
              <a:ext uri="{FF2B5EF4-FFF2-40B4-BE49-F238E27FC236}">
                <a16:creationId xmlns:a16="http://schemas.microsoft.com/office/drawing/2014/main" id="{2C16816E-120B-4EE4-BA99-A3865910D1F9}"/>
              </a:ext>
            </a:extLst>
          </p:cNvPr>
          <p:cNvSpPr/>
          <p:nvPr userDrawn="1"/>
        </p:nvSpPr>
        <p:spPr>
          <a:xfrm>
            <a:off x="0" y="1711853"/>
            <a:ext cx="12192000" cy="2225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그림 개체 틀 2">
            <a:extLst>
              <a:ext uri="{FF2B5EF4-FFF2-40B4-BE49-F238E27FC236}">
                <a16:creationId xmlns:a16="http://schemas.microsoft.com/office/drawing/2014/main" id="{2F3F27EA-37A2-43EE-80BC-136B20FA7D8D}"/>
              </a:ext>
            </a:extLst>
          </p:cNvPr>
          <p:cNvSpPr>
            <a:spLocks noGrp="1"/>
          </p:cNvSpPr>
          <p:nvPr>
            <p:ph type="pic" sz="quarter" idx="14" hasCustomPrompt="1"/>
          </p:nvPr>
        </p:nvSpPr>
        <p:spPr>
          <a:xfrm>
            <a:off x="4354502"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그림 개체 틀 2">
            <a:extLst>
              <a:ext uri="{FF2B5EF4-FFF2-40B4-BE49-F238E27FC236}">
                <a16:creationId xmlns:a16="http://schemas.microsoft.com/office/drawing/2014/main" id="{D061F51E-0F7D-43E2-BFE9-8084F70025B7}"/>
              </a:ext>
            </a:extLst>
          </p:cNvPr>
          <p:cNvSpPr>
            <a:spLocks noGrp="1"/>
          </p:cNvSpPr>
          <p:nvPr>
            <p:ph type="pic" sz="quarter" idx="15" hasCustomPrompt="1"/>
          </p:nvPr>
        </p:nvSpPr>
        <p:spPr>
          <a:xfrm>
            <a:off x="6845221"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그림 개체 틀 2">
            <a:extLst>
              <a:ext uri="{FF2B5EF4-FFF2-40B4-BE49-F238E27FC236}">
                <a16:creationId xmlns:a16="http://schemas.microsoft.com/office/drawing/2014/main" id="{676CAC46-D06D-41EF-93D2-88C4B28D1871}"/>
              </a:ext>
            </a:extLst>
          </p:cNvPr>
          <p:cNvSpPr>
            <a:spLocks noGrp="1"/>
          </p:cNvSpPr>
          <p:nvPr>
            <p:ph type="pic" sz="quarter" idx="16" hasCustomPrompt="1"/>
          </p:nvPr>
        </p:nvSpPr>
        <p:spPr>
          <a:xfrm>
            <a:off x="9345638"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21" name="그룹 2">
            <a:extLst>
              <a:ext uri="{FF2B5EF4-FFF2-40B4-BE49-F238E27FC236}">
                <a16:creationId xmlns:a16="http://schemas.microsoft.com/office/drawing/2014/main" id="{683784F2-CEBF-4D2D-AED0-CC5F6B943072}"/>
              </a:ext>
            </a:extLst>
          </p:cNvPr>
          <p:cNvGrpSpPr/>
          <p:nvPr userDrawn="1"/>
        </p:nvGrpSpPr>
        <p:grpSpPr>
          <a:xfrm>
            <a:off x="4354502" y="3657845"/>
            <a:ext cx="2077328" cy="936104"/>
            <a:chOff x="4446036" y="3296029"/>
            <a:chExt cx="1852059" cy="936104"/>
          </a:xfrm>
        </p:grpSpPr>
        <p:sp>
          <p:nvSpPr>
            <p:cNvPr id="22" name="Rectangle 21">
              <a:extLst>
                <a:ext uri="{FF2B5EF4-FFF2-40B4-BE49-F238E27FC236}">
                  <a16:creationId xmlns:a16="http://schemas.microsoft.com/office/drawing/2014/main" id="{5A1725A5-C318-4F03-8A70-9C8194C0D119}"/>
                </a:ext>
              </a:extLst>
            </p:cNvPr>
            <p:cNvSpPr/>
            <p:nvPr userDrawn="1"/>
          </p:nvSpPr>
          <p:spPr>
            <a:xfrm>
              <a:off x="4446036" y="329602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22">
              <a:extLst>
                <a:ext uri="{FF2B5EF4-FFF2-40B4-BE49-F238E27FC236}">
                  <a16:creationId xmlns:a16="http://schemas.microsoft.com/office/drawing/2014/main" id="{99125EB3-BF8C-46D5-BF53-C2D95A660A41}"/>
                </a:ext>
              </a:extLst>
            </p:cNvPr>
            <p:cNvSpPr/>
            <p:nvPr userDrawn="1"/>
          </p:nvSpPr>
          <p:spPr>
            <a:xfrm>
              <a:off x="4446036" y="395248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4" name="그룹 3">
            <a:extLst>
              <a:ext uri="{FF2B5EF4-FFF2-40B4-BE49-F238E27FC236}">
                <a16:creationId xmlns:a16="http://schemas.microsoft.com/office/drawing/2014/main" id="{3E4851FF-0276-4DB9-9D79-C6FD78B81B2B}"/>
              </a:ext>
            </a:extLst>
          </p:cNvPr>
          <p:cNvGrpSpPr/>
          <p:nvPr userDrawn="1"/>
        </p:nvGrpSpPr>
        <p:grpSpPr>
          <a:xfrm>
            <a:off x="6845221" y="3657845"/>
            <a:ext cx="2077328" cy="936104"/>
            <a:chOff x="7046603" y="3303644"/>
            <a:chExt cx="1852059" cy="936104"/>
          </a:xfrm>
        </p:grpSpPr>
        <p:sp>
          <p:nvSpPr>
            <p:cNvPr id="25" name="Rectangle 24">
              <a:extLst>
                <a:ext uri="{FF2B5EF4-FFF2-40B4-BE49-F238E27FC236}">
                  <a16:creationId xmlns:a16="http://schemas.microsoft.com/office/drawing/2014/main" id="{ED1F80E7-4123-4268-A5C6-70DE48640135}"/>
                </a:ext>
              </a:extLst>
            </p:cNvPr>
            <p:cNvSpPr/>
            <p:nvPr userDrawn="1"/>
          </p:nvSpPr>
          <p:spPr>
            <a:xfrm>
              <a:off x="7046603" y="3303644"/>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Rectangle 25">
              <a:extLst>
                <a:ext uri="{FF2B5EF4-FFF2-40B4-BE49-F238E27FC236}">
                  <a16:creationId xmlns:a16="http://schemas.microsoft.com/office/drawing/2014/main" id="{8EF39642-9393-4A9C-894C-DBF916DA9CFC}"/>
                </a:ext>
              </a:extLst>
            </p:cNvPr>
            <p:cNvSpPr/>
            <p:nvPr userDrawn="1"/>
          </p:nvSpPr>
          <p:spPr>
            <a:xfrm>
              <a:off x="7046603" y="3960100"/>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7" name="그룹 4">
            <a:extLst>
              <a:ext uri="{FF2B5EF4-FFF2-40B4-BE49-F238E27FC236}">
                <a16:creationId xmlns:a16="http://schemas.microsoft.com/office/drawing/2014/main" id="{CF3D58A7-D9A0-46D6-A473-550BA988535F}"/>
              </a:ext>
            </a:extLst>
          </p:cNvPr>
          <p:cNvGrpSpPr/>
          <p:nvPr userDrawn="1"/>
        </p:nvGrpSpPr>
        <p:grpSpPr>
          <a:xfrm>
            <a:off x="9345638" y="3657845"/>
            <a:ext cx="2077328" cy="936104"/>
            <a:chOff x="9446869" y="3311259"/>
            <a:chExt cx="1852059" cy="936104"/>
          </a:xfrm>
        </p:grpSpPr>
        <p:sp>
          <p:nvSpPr>
            <p:cNvPr id="28" name="Rectangle 27">
              <a:extLst>
                <a:ext uri="{FF2B5EF4-FFF2-40B4-BE49-F238E27FC236}">
                  <a16:creationId xmlns:a16="http://schemas.microsoft.com/office/drawing/2014/main" id="{A897FC37-915A-4007-ABB4-E2D5A1F7A924}"/>
                </a:ext>
              </a:extLst>
            </p:cNvPr>
            <p:cNvSpPr/>
            <p:nvPr userDrawn="1"/>
          </p:nvSpPr>
          <p:spPr>
            <a:xfrm>
              <a:off x="9446869" y="331125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9" name="Rectangle 28">
              <a:extLst>
                <a:ext uri="{FF2B5EF4-FFF2-40B4-BE49-F238E27FC236}">
                  <a16:creationId xmlns:a16="http://schemas.microsoft.com/office/drawing/2014/main" id="{704EC1E1-8DDF-4F6D-8F2A-3AB6E4F2E23B}"/>
                </a:ext>
              </a:extLst>
            </p:cNvPr>
            <p:cNvSpPr/>
            <p:nvPr userDrawn="1"/>
          </p:nvSpPr>
          <p:spPr>
            <a:xfrm>
              <a:off x="9446869" y="396771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0" name="Rectangle 29">
            <a:extLst>
              <a:ext uri="{FF2B5EF4-FFF2-40B4-BE49-F238E27FC236}">
                <a16:creationId xmlns:a16="http://schemas.microsoft.com/office/drawing/2014/main" id="{BD53399F-4B30-4CD5-AF8B-0759923C1817}"/>
              </a:ext>
            </a:extLst>
          </p:cNvPr>
          <p:cNvSpPr/>
          <p:nvPr userDrawn="1"/>
        </p:nvSpPr>
        <p:spPr>
          <a:xfrm>
            <a:off x="0" y="151487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4067579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1" name="Rectangle 30">
            <a:extLst>
              <a:ext uri="{FF2B5EF4-FFF2-40B4-BE49-F238E27FC236}">
                <a16:creationId xmlns:a16="http://schemas.microsoft.com/office/drawing/2014/main" id="{413A6664-83E5-4487-B534-989C9B886DA9}"/>
              </a:ext>
            </a:extLst>
          </p:cNvPr>
          <p:cNvSpPr/>
          <p:nvPr userDrawn="1"/>
        </p:nvSpPr>
        <p:spPr>
          <a:xfrm>
            <a:off x="0" y="3952112"/>
            <a:ext cx="12192000" cy="2905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Rounded Rectangle 3">
            <a:extLst>
              <a:ext uri="{FF2B5EF4-FFF2-40B4-BE49-F238E27FC236}">
                <a16:creationId xmlns:a16="http://schemas.microsoft.com/office/drawing/2014/main" id="{D0A8E277-D47A-4CA2-B364-4F48F87985A9}"/>
              </a:ext>
            </a:extLst>
          </p:cNvPr>
          <p:cNvSpPr/>
          <p:nvPr userDrawn="1"/>
        </p:nvSpPr>
        <p:spPr>
          <a:xfrm>
            <a:off x="7723676" y="1530984"/>
            <a:ext cx="2780705" cy="2263469"/>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6" name="Trapezoid 18">
            <a:extLst>
              <a:ext uri="{FF2B5EF4-FFF2-40B4-BE49-F238E27FC236}">
                <a16:creationId xmlns:a16="http://schemas.microsoft.com/office/drawing/2014/main" id="{E5026CD6-24EE-46BC-860C-5C52904E9C7E}"/>
              </a:ext>
            </a:extLst>
          </p:cNvPr>
          <p:cNvSpPr/>
          <p:nvPr userDrawn="1"/>
        </p:nvSpPr>
        <p:spPr>
          <a:xfrm rot="10800000">
            <a:off x="1518939" y="4358054"/>
            <a:ext cx="3392680" cy="1877283"/>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7819702" y="1604299"/>
            <a:ext cx="2582979" cy="152715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8" name="그림 개체 틀 2">
            <a:extLst>
              <a:ext uri="{FF2B5EF4-FFF2-40B4-BE49-F238E27FC236}">
                <a16:creationId xmlns:a16="http://schemas.microsoft.com/office/drawing/2014/main" id="{242FF9A1-C321-419F-80C3-AFB36D2C5F6F}"/>
              </a:ext>
            </a:extLst>
          </p:cNvPr>
          <p:cNvSpPr>
            <a:spLocks noGrp="1"/>
          </p:cNvSpPr>
          <p:nvPr>
            <p:ph type="pic" sz="quarter" idx="12" hasCustomPrompt="1"/>
          </p:nvPr>
        </p:nvSpPr>
        <p:spPr>
          <a:xfrm>
            <a:off x="1960508" y="4443714"/>
            <a:ext cx="2509540" cy="15303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339002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0" y="0"/>
            <a:ext cx="12192000" cy="685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090348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247973" y="244099"/>
            <a:ext cx="11696055" cy="6369803"/>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12840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4779E88-F9CF-46EF-AD4D-47450CCF4178}"/>
              </a:ext>
            </a:extLst>
          </p:cNvPr>
          <p:cNvSpPr>
            <a:spLocks noGrp="1"/>
          </p:cNvSpPr>
          <p:nvPr>
            <p:ph type="pic" sz="quarter" idx="11" hasCustomPrompt="1"/>
          </p:nvPr>
        </p:nvSpPr>
        <p:spPr>
          <a:xfrm>
            <a:off x="6364637" y="944834"/>
            <a:ext cx="4968333" cy="4968333"/>
          </a:xfrm>
          <a:custGeom>
            <a:avLst/>
            <a:gdLst>
              <a:gd name="connsiteX0" fmla="*/ 1806860 w 7452500"/>
              <a:gd name="connsiteY0" fmla="*/ 0 h 7452500"/>
              <a:gd name="connsiteX1" fmla="*/ 3726250 w 7452500"/>
              <a:gd name="connsiteY1" fmla="*/ 1919390 h 7452500"/>
              <a:gd name="connsiteX2" fmla="*/ 5645640 w 7452500"/>
              <a:gd name="connsiteY2" fmla="*/ 0 h 7452500"/>
              <a:gd name="connsiteX3" fmla="*/ 7452500 w 7452500"/>
              <a:gd name="connsiteY3" fmla="*/ 1806860 h 7452500"/>
              <a:gd name="connsiteX4" fmla="*/ 5533110 w 7452500"/>
              <a:gd name="connsiteY4" fmla="*/ 3726250 h 7452500"/>
              <a:gd name="connsiteX5" fmla="*/ 7452500 w 7452500"/>
              <a:gd name="connsiteY5" fmla="*/ 5645640 h 7452500"/>
              <a:gd name="connsiteX6" fmla="*/ 5645640 w 7452500"/>
              <a:gd name="connsiteY6" fmla="*/ 7452500 h 7452500"/>
              <a:gd name="connsiteX7" fmla="*/ 3726250 w 7452500"/>
              <a:gd name="connsiteY7" fmla="*/ 5533110 h 7452500"/>
              <a:gd name="connsiteX8" fmla="*/ 1806860 w 7452500"/>
              <a:gd name="connsiteY8" fmla="*/ 7452500 h 7452500"/>
              <a:gd name="connsiteX9" fmla="*/ 0 w 7452500"/>
              <a:gd name="connsiteY9" fmla="*/ 5645640 h 7452500"/>
              <a:gd name="connsiteX10" fmla="*/ 1919390 w 7452500"/>
              <a:gd name="connsiteY10" fmla="*/ 3726250 h 7452500"/>
              <a:gd name="connsiteX11" fmla="*/ 0 w 7452500"/>
              <a:gd name="connsiteY11" fmla="*/ 1806860 h 74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2500" h="7452500">
                <a:moveTo>
                  <a:pt x="1806860" y="0"/>
                </a:moveTo>
                <a:lnTo>
                  <a:pt x="3726250" y="1919390"/>
                </a:lnTo>
                <a:lnTo>
                  <a:pt x="5645640" y="0"/>
                </a:lnTo>
                <a:lnTo>
                  <a:pt x="7452500" y="1806860"/>
                </a:lnTo>
                <a:lnTo>
                  <a:pt x="5533110" y="3726250"/>
                </a:lnTo>
                <a:lnTo>
                  <a:pt x="7452500" y="5645640"/>
                </a:lnTo>
                <a:lnTo>
                  <a:pt x="5645640" y="7452500"/>
                </a:lnTo>
                <a:lnTo>
                  <a:pt x="3726250" y="5533110"/>
                </a:lnTo>
                <a:lnTo>
                  <a:pt x="1806860" y="7452500"/>
                </a:lnTo>
                <a:lnTo>
                  <a:pt x="0" y="5645640"/>
                </a:lnTo>
                <a:lnTo>
                  <a:pt x="1919390" y="3726250"/>
                </a:lnTo>
                <a:lnTo>
                  <a:pt x="0" y="180686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056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8D73045-0B82-42B3-AACE-D96E45E3ECED}"/>
              </a:ext>
            </a:extLst>
          </p:cNvPr>
          <p:cNvSpPr>
            <a:spLocks noGrp="1"/>
          </p:cNvSpPr>
          <p:nvPr>
            <p:ph type="pic" sz="quarter" idx="11" hasCustomPrompt="1"/>
          </p:nvPr>
        </p:nvSpPr>
        <p:spPr>
          <a:xfrm>
            <a:off x="5622521" y="0"/>
            <a:ext cx="6569479" cy="6858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1034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164510" y="635635"/>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2929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440">
          <p15:clr>
            <a:srgbClr val="FBAE40"/>
          </p15:clr>
        </p15:guide>
        <p15:guide id="2" pos="25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1"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icture Placeholder 4">
            <a:extLst>
              <a:ext uri="{FF2B5EF4-FFF2-40B4-BE49-F238E27FC236}">
                <a16:creationId xmlns:a16="http://schemas.microsoft.com/office/drawing/2014/main" id="{60BB1D46-BAD4-4238-B821-E5C51676C584}"/>
              </a:ext>
            </a:extLst>
          </p:cNvPr>
          <p:cNvSpPr>
            <a:spLocks noGrp="1"/>
          </p:cNvSpPr>
          <p:nvPr>
            <p:ph type="pic" sz="quarter" idx="65" hasCustomPrompt="1"/>
          </p:nvPr>
        </p:nvSpPr>
        <p:spPr>
          <a:xfrm>
            <a:off x="5534030" y="3"/>
            <a:ext cx="6657973" cy="6857999"/>
          </a:xfrm>
          <a:custGeom>
            <a:avLst/>
            <a:gdLst>
              <a:gd name="connsiteX0" fmla="*/ 3543299 w 9986960"/>
              <a:gd name="connsiteY0" fmla="*/ 0 h 10286999"/>
              <a:gd name="connsiteX1" fmla="*/ 9986960 w 9986960"/>
              <a:gd name="connsiteY1" fmla="*/ 0 h 10286999"/>
              <a:gd name="connsiteX2" fmla="*/ 9986960 w 9986960"/>
              <a:gd name="connsiteY2" fmla="*/ 1526 h 10286999"/>
              <a:gd name="connsiteX3" fmla="*/ 6444712 w 9986960"/>
              <a:gd name="connsiteY3" fmla="*/ 5157796 h 10286999"/>
              <a:gd name="connsiteX4" fmla="*/ 9986958 w 9986960"/>
              <a:gd name="connsiteY4" fmla="*/ 10285473 h 10286999"/>
              <a:gd name="connsiteX5" fmla="*/ 9986958 w 9986960"/>
              <a:gd name="connsiteY5" fmla="*/ 10286999 h 10286999"/>
              <a:gd name="connsiteX6" fmla="*/ 3543297 w 9986960"/>
              <a:gd name="connsiteY6" fmla="*/ 10286999 h 10286999"/>
              <a:gd name="connsiteX7" fmla="*/ 0 w 9986960"/>
              <a:gd name="connsiteY7" fmla="*/ 51577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960" h="10286999">
                <a:moveTo>
                  <a:pt x="3543299" y="0"/>
                </a:moveTo>
                <a:lnTo>
                  <a:pt x="9986960" y="0"/>
                </a:lnTo>
                <a:lnTo>
                  <a:pt x="9986960" y="1526"/>
                </a:lnTo>
                <a:lnTo>
                  <a:pt x="6444712" y="5157796"/>
                </a:lnTo>
                <a:lnTo>
                  <a:pt x="9986958" y="10285473"/>
                </a:lnTo>
                <a:lnTo>
                  <a:pt x="9986958" y="10286999"/>
                </a:lnTo>
                <a:lnTo>
                  <a:pt x="3543297" y="10286999"/>
                </a:lnTo>
                <a:lnTo>
                  <a:pt x="0" y="5157799"/>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488850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89478DC5-F7B1-4722-A7D4-1EAFA890CD3E}"/>
              </a:ext>
            </a:extLst>
          </p:cNvPr>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52935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66A2B-CD5E-40F5-BFDE-BBA4CD6911B5}"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184195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9C09E7B9-ECB5-4564-A54A-1AE75A669D60}"/>
              </a:ext>
            </a:extLst>
          </p:cNvPr>
          <p:cNvSpPr>
            <a:spLocks noGrp="1"/>
          </p:cNvSpPr>
          <p:nvPr>
            <p:ph type="pic" sz="quarter" idx="10" hasCustomPrompt="1"/>
          </p:nvPr>
        </p:nvSpPr>
        <p:spPr>
          <a:xfrm>
            <a:off x="1" y="0"/>
            <a:ext cx="12192000" cy="3429000"/>
          </a:xfrm>
          <a:custGeom>
            <a:avLst/>
            <a:gdLst>
              <a:gd name="connsiteX0" fmla="*/ 6095999 w 12192000"/>
              <a:gd name="connsiteY0" fmla="*/ 1233270 h 3429000"/>
              <a:gd name="connsiteX1" fmla="*/ 7360415 w 12192000"/>
              <a:gd name="connsiteY1" fmla="*/ 3429000 h 3429000"/>
              <a:gd name="connsiteX2" fmla="*/ 4831583 w 12192000"/>
              <a:gd name="connsiteY2" fmla="*/ 3429000 h 3429000"/>
              <a:gd name="connsiteX3" fmla="*/ 0 w 12192000"/>
              <a:gd name="connsiteY3" fmla="*/ 0 h 3429000"/>
              <a:gd name="connsiteX4" fmla="*/ 12192000 w 12192000"/>
              <a:gd name="connsiteY4" fmla="*/ 0 h 3429000"/>
              <a:gd name="connsiteX5" fmla="*/ 12192000 w 12192000"/>
              <a:gd name="connsiteY5" fmla="*/ 3429000 h 3429000"/>
              <a:gd name="connsiteX6" fmla="*/ 7473940 w 12192000"/>
              <a:gd name="connsiteY6" fmla="*/ 3429000 h 3429000"/>
              <a:gd name="connsiteX7" fmla="*/ 6096000 w 12192000"/>
              <a:gd name="connsiteY7" fmla="*/ 1053241 h 3429000"/>
              <a:gd name="connsiteX8" fmla="*/ 4718060 w 12192000"/>
              <a:gd name="connsiteY8" fmla="*/ 3429000 h 3429000"/>
              <a:gd name="connsiteX9" fmla="*/ 0 w 12192000"/>
              <a:gd name="connsiteY9"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9000">
                <a:moveTo>
                  <a:pt x="6095999" y="1233270"/>
                </a:moveTo>
                <a:lnTo>
                  <a:pt x="7360415" y="3429000"/>
                </a:lnTo>
                <a:lnTo>
                  <a:pt x="4831583" y="3429000"/>
                </a:lnTo>
                <a:close/>
                <a:moveTo>
                  <a:pt x="0" y="0"/>
                </a:moveTo>
                <a:lnTo>
                  <a:pt x="12192000" y="0"/>
                </a:lnTo>
                <a:lnTo>
                  <a:pt x="12192000" y="3429000"/>
                </a:lnTo>
                <a:lnTo>
                  <a:pt x="7473940" y="3429000"/>
                </a:lnTo>
                <a:lnTo>
                  <a:pt x="6096000" y="1053241"/>
                </a:lnTo>
                <a:lnTo>
                  <a:pt x="4718060" y="3429000"/>
                </a:lnTo>
                <a:lnTo>
                  <a:pt x="0" y="3429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197112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캡션 있는 콘텐츠">
    <p:spTree>
      <p:nvGrpSpPr>
        <p:cNvPr id="1" name=""/>
        <p:cNvGrpSpPr/>
        <p:nvPr/>
      </p:nvGrpSpPr>
      <p:grpSpPr>
        <a:xfrm>
          <a:off x="0" y="0"/>
          <a:ext cx="0" cy="0"/>
          <a:chOff x="0" y="0"/>
          <a:chExt cx="0" cy="0"/>
        </a:xfrm>
      </p:grpSpPr>
      <p:sp>
        <p:nvSpPr>
          <p:cNvPr id="9" name="그림 개체 틀 21">
            <a:extLst>
              <a:ext uri="{FF2B5EF4-FFF2-40B4-BE49-F238E27FC236}">
                <a16:creationId xmlns:a16="http://schemas.microsoft.com/office/drawing/2014/main" id="{5E2EB29C-531A-426D-8D92-913DE5F35C88}"/>
              </a:ext>
            </a:extLst>
          </p:cNvPr>
          <p:cNvSpPr>
            <a:spLocks noGrp="1"/>
          </p:cNvSpPr>
          <p:nvPr>
            <p:ph type="pic" idx="16" hasCustomPrompt="1"/>
          </p:nvPr>
        </p:nvSpPr>
        <p:spPr>
          <a:xfrm>
            <a:off x="452313" y="181904"/>
            <a:ext cx="6998756" cy="6471290"/>
          </a:xfrm>
          <a:custGeom>
            <a:avLst/>
            <a:gdLst>
              <a:gd name="connsiteX0" fmla="*/ 4043260 w 6998756"/>
              <a:gd name="connsiteY0" fmla="*/ 5264682 h 6471290"/>
              <a:gd name="connsiteX1" fmla="*/ 4031821 w 6998756"/>
              <a:gd name="connsiteY1" fmla="*/ 5270785 h 6471290"/>
              <a:gd name="connsiteX2" fmla="*/ 4032292 w 6998756"/>
              <a:gd name="connsiteY2" fmla="*/ 5276701 h 6471290"/>
              <a:gd name="connsiteX3" fmla="*/ 4034244 w 6998756"/>
              <a:gd name="connsiteY3" fmla="*/ 5274954 h 6471290"/>
              <a:gd name="connsiteX4" fmla="*/ 4177955 w 6998756"/>
              <a:gd name="connsiteY4" fmla="*/ 5062815 h 6471290"/>
              <a:gd name="connsiteX5" fmla="*/ 4151119 w 6998756"/>
              <a:gd name="connsiteY5" fmla="*/ 5091007 h 6471290"/>
              <a:gd name="connsiteX6" fmla="*/ 4049761 w 6998756"/>
              <a:gd name="connsiteY6" fmla="*/ 5170256 h 6471290"/>
              <a:gd name="connsiteX7" fmla="*/ 4024029 w 6998756"/>
              <a:gd name="connsiteY7" fmla="*/ 5177366 h 6471290"/>
              <a:gd name="connsiteX8" fmla="*/ 4022926 w 6998756"/>
              <a:gd name="connsiteY8" fmla="*/ 5198446 h 6471290"/>
              <a:gd name="connsiteX9" fmla="*/ 4060897 w 6998756"/>
              <a:gd name="connsiteY9" fmla="*/ 5230028 h 6471290"/>
              <a:gd name="connsiteX10" fmla="*/ 4066183 w 6998756"/>
              <a:gd name="connsiteY10" fmla="*/ 5238570 h 6471290"/>
              <a:gd name="connsiteX11" fmla="*/ 4079684 w 6998756"/>
              <a:gd name="connsiteY11" fmla="*/ 5223190 h 6471290"/>
              <a:gd name="connsiteX12" fmla="*/ 4095970 w 6998756"/>
              <a:gd name="connsiteY12" fmla="*/ 5187245 h 6471290"/>
              <a:gd name="connsiteX13" fmla="*/ 4182101 w 6998756"/>
              <a:gd name="connsiteY13" fmla="*/ 5109429 h 6471290"/>
              <a:gd name="connsiteX14" fmla="*/ 4237020 w 6998756"/>
              <a:gd name="connsiteY14" fmla="*/ 5063016 h 6471290"/>
              <a:gd name="connsiteX15" fmla="*/ 4212822 w 6998756"/>
              <a:gd name="connsiteY15" fmla="*/ 5065367 h 6471290"/>
              <a:gd name="connsiteX16" fmla="*/ 4177955 w 6998756"/>
              <a:gd name="connsiteY16" fmla="*/ 5062815 h 6471290"/>
              <a:gd name="connsiteX17" fmla="*/ 5215197 w 6998756"/>
              <a:gd name="connsiteY17" fmla="*/ 4051921 h 6471290"/>
              <a:gd name="connsiteX18" fmla="*/ 5209287 w 6998756"/>
              <a:gd name="connsiteY18" fmla="*/ 4054961 h 6471290"/>
              <a:gd name="connsiteX19" fmla="*/ 5077055 w 6998756"/>
              <a:gd name="connsiteY19" fmla="*/ 4196673 h 6471290"/>
              <a:gd name="connsiteX20" fmla="*/ 5001206 w 6998756"/>
              <a:gd name="connsiteY20" fmla="*/ 4273031 h 6471290"/>
              <a:gd name="connsiteX21" fmla="*/ 4886981 w 6998756"/>
              <a:gd name="connsiteY21" fmla="*/ 4355836 h 6471290"/>
              <a:gd name="connsiteX22" fmla="*/ 4737493 w 6998756"/>
              <a:gd name="connsiteY22" fmla="*/ 4466390 h 6471290"/>
              <a:gd name="connsiteX23" fmla="*/ 4675172 w 6998756"/>
              <a:gd name="connsiteY23" fmla="*/ 4526545 h 6471290"/>
              <a:gd name="connsiteX24" fmla="*/ 4419003 w 6998756"/>
              <a:gd name="connsiteY24" fmla="*/ 4737211 h 6471290"/>
              <a:gd name="connsiteX25" fmla="*/ 4405257 w 6998756"/>
              <a:gd name="connsiteY25" fmla="*/ 4757629 h 6471290"/>
              <a:gd name="connsiteX26" fmla="*/ 4375773 w 6998756"/>
              <a:gd name="connsiteY26" fmla="*/ 4836413 h 6471290"/>
              <a:gd name="connsiteX27" fmla="*/ 4253140 w 6998756"/>
              <a:gd name="connsiteY27" fmla="*/ 4999107 h 6471290"/>
              <a:gd name="connsiteX28" fmla="*/ 4258591 w 6998756"/>
              <a:gd name="connsiteY28" fmla="*/ 5043850 h 6471290"/>
              <a:gd name="connsiteX29" fmla="*/ 4255556 w 6998756"/>
              <a:gd name="connsiteY29" fmla="*/ 5047350 h 6471290"/>
              <a:gd name="connsiteX30" fmla="*/ 4264823 w 6998756"/>
              <a:gd name="connsiteY30" fmla="*/ 5039519 h 6471290"/>
              <a:gd name="connsiteX31" fmla="*/ 4376726 w 6998756"/>
              <a:gd name="connsiteY31" fmla="*/ 4911330 h 6471290"/>
              <a:gd name="connsiteX32" fmla="*/ 4495294 w 6998756"/>
              <a:gd name="connsiteY32" fmla="*/ 4847795 h 6471290"/>
              <a:gd name="connsiteX33" fmla="*/ 4572211 w 6998756"/>
              <a:gd name="connsiteY33" fmla="*/ 4710384 h 6471290"/>
              <a:gd name="connsiteX34" fmla="*/ 4769783 w 6998756"/>
              <a:gd name="connsiteY34" fmla="*/ 4525049 h 6471290"/>
              <a:gd name="connsiteX35" fmla="*/ 4934059 w 6998756"/>
              <a:gd name="connsiteY35" fmla="*/ 4328278 h 6471290"/>
              <a:gd name="connsiteX36" fmla="*/ 4982961 w 6998756"/>
              <a:gd name="connsiteY36" fmla="*/ 4337626 h 6471290"/>
              <a:gd name="connsiteX37" fmla="*/ 5112069 w 6998756"/>
              <a:gd name="connsiteY37" fmla="*/ 4191493 h 6471290"/>
              <a:gd name="connsiteX38" fmla="*/ 1421611 w 6998756"/>
              <a:gd name="connsiteY38" fmla="*/ 2211251 h 6471290"/>
              <a:gd name="connsiteX39" fmla="*/ 1365366 w 6998756"/>
              <a:gd name="connsiteY39" fmla="*/ 2295734 h 6471290"/>
              <a:gd name="connsiteX40" fmla="*/ 1342943 w 6998756"/>
              <a:gd name="connsiteY40" fmla="*/ 2329145 h 6471290"/>
              <a:gd name="connsiteX41" fmla="*/ 1346081 w 6998756"/>
              <a:gd name="connsiteY41" fmla="*/ 2326178 h 6471290"/>
              <a:gd name="connsiteX42" fmla="*/ 1416062 w 6998756"/>
              <a:gd name="connsiteY42" fmla="*/ 2254923 h 6471290"/>
              <a:gd name="connsiteX43" fmla="*/ 1424962 w 6998756"/>
              <a:gd name="connsiteY43" fmla="*/ 2226134 h 6471290"/>
              <a:gd name="connsiteX44" fmla="*/ 1507160 w 6998756"/>
              <a:gd name="connsiteY44" fmla="*/ 2090249 h 6471290"/>
              <a:gd name="connsiteX45" fmla="*/ 1456732 w 6998756"/>
              <a:gd name="connsiteY45" fmla="*/ 2158498 h 6471290"/>
              <a:gd name="connsiteX46" fmla="*/ 1438688 w 6998756"/>
              <a:gd name="connsiteY46" fmla="*/ 2185602 h 6471290"/>
              <a:gd name="connsiteX47" fmla="*/ 1453739 w 6998756"/>
              <a:gd name="connsiteY47" fmla="*/ 2174973 h 6471290"/>
              <a:gd name="connsiteX48" fmla="*/ 1497217 w 6998756"/>
              <a:gd name="connsiteY48" fmla="*/ 2133545 h 6471290"/>
              <a:gd name="connsiteX49" fmla="*/ 1506065 w 6998756"/>
              <a:gd name="connsiteY49" fmla="*/ 2103875 h 6471290"/>
              <a:gd name="connsiteX50" fmla="*/ 2705909 w 6998756"/>
              <a:gd name="connsiteY50" fmla="*/ 892212 h 6471290"/>
              <a:gd name="connsiteX51" fmla="*/ 2531391 w 6998756"/>
              <a:gd name="connsiteY51" fmla="*/ 1067958 h 6471290"/>
              <a:gd name="connsiteX52" fmla="*/ 2527236 w 6998756"/>
              <a:gd name="connsiteY52" fmla="*/ 1071711 h 6471290"/>
              <a:gd name="connsiteX53" fmla="*/ 2540897 w 6998756"/>
              <a:gd name="connsiteY53" fmla="*/ 1082319 h 6471290"/>
              <a:gd name="connsiteX54" fmla="*/ 2608179 w 6998756"/>
              <a:gd name="connsiteY54" fmla="*/ 1057301 h 6471290"/>
              <a:gd name="connsiteX55" fmla="*/ 2608400 w 6998756"/>
              <a:gd name="connsiteY55" fmla="*/ 1053087 h 6471290"/>
              <a:gd name="connsiteX56" fmla="*/ 2661800 w 6998756"/>
              <a:gd name="connsiteY56" fmla="*/ 970335 h 6471290"/>
              <a:gd name="connsiteX57" fmla="*/ 2701077 w 6998756"/>
              <a:gd name="connsiteY57" fmla="*/ 926778 h 6471290"/>
              <a:gd name="connsiteX58" fmla="*/ 2690340 w 6998756"/>
              <a:gd name="connsiteY58" fmla="*/ 932395 h 6471290"/>
              <a:gd name="connsiteX59" fmla="*/ 2681987 w 6998756"/>
              <a:gd name="connsiteY59" fmla="*/ 941132 h 6471290"/>
              <a:gd name="connsiteX60" fmla="*/ 2692947 w 6998756"/>
              <a:gd name="connsiteY60" fmla="*/ 909186 h 6471290"/>
              <a:gd name="connsiteX61" fmla="*/ 2705909 w 6998756"/>
              <a:gd name="connsiteY61" fmla="*/ 892212 h 6471290"/>
              <a:gd name="connsiteX62" fmla="*/ 4540121 w 6998756"/>
              <a:gd name="connsiteY62" fmla="*/ 0 h 6471290"/>
              <a:gd name="connsiteX63" fmla="*/ 4614250 w 6998756"/>
              <a:gd name="connsiteY63" fmla="*/ 118030 h 6471290"/>
              <a:gd name="connsiteX64" fmla="*/ 4522491 w 6998756"/>
              <a:gd name="connsiteY64" fmla="*/ 417627 h 6471290"/>
              <a:gd name="connsiteX65" fmla="*/ 4470146 w 6998756"/>
              <a:gd name="connsiteY65" fmla="*/ 448710 h 6471290"/>
              <a:gd name="connsiteX66" fmla="*/ 4460369 w 6998756"/>
              <a:gd name="connsiteY66" fmla="*/ 393237 h 6471290"/>
              <a:gd name="connsiteX67" fmla="*/ 4471888 w 6998756"/>
              <a:gd name="connsiteY67" fmla="*/ 334651 h 6471290"/>
              <a:gd name="connsiteX68" fmla="*/ 4346608 w 6998756"/>
              <a:gd name="connsiteY68" fmla="*/ 547938 h 6471290"/>
              <a:gd name="connsiteX69" fmla="*/ 4409589 w 6998756"/>
              <a:gd name="connsiteY69" fmla="*/ 475135 h 6471290"/>
              <a:gd name="connsiteX70" fmla="*/ 4439977 w 6998756"/>
              <a:gd name="connsiteY70" fmla="*/ 459814 h 6471290"/>
              <a:gd name="connsiteX71" fmla="*/ 4472154 w 6998756"/>
              <a:gd name="connsiteY71" fmla="*/ 491091 h 6471290"/>
              <a:gd name="connsiteX72" fmla="*/ 4449975 w 6998756"/>
              <a:gd name="connsiteY72" fmla="*/ 511071 h 6471290"/>
              <a:gd name="connsiteX73" fmla="*/ 4431129 w 6998756"/>
              <a:gd name="connsiteY73" fmla="*/ 548132 h 6471290"/>
              <a:gd name="connsiteX74" fmla="*/ 4430269 w 6998756"/>
              <a:gd name="connsiteY74" fmla="*/ 645326 h 6471290"/>
              <a:gd name="connsiteX75" fmla="*/ 4395666 w 6998756"/>
              <a:gd name="connsiteY75" fmla="*/ 660427 h 6471290"/>
              <a:gd name="connsiteX76" fmla="*/ 4373488 w 6998756"/>
              <a:gd name="connsiteY76" fmla="*/ 680406 h 6471290"/>
              <a:gd name="connsiteX77" fmla="*/ 4414559 w 6998756"/>
              <a:gd name="connsiteY77" fmla="*/ 784020 h 6471290"/>
              <a:gd name="connsiteX78" fmla="*/ 4422767 w 6998756"/>
              <a:gd name="connsiteY78" fmla="*/ 788678 h 6471290"/>
              <a:gd name="connsiteX79" fmla="*/ 4429411 w 6998756"/>
              <a:gd name="connsiteY79" fmla="*/ 742520 h 6471290"/>
              <a:gd name="connsiteX80" fmla="*/ 4451809 w 6998756"/>
              <a:gd name="connsiteY80" fmla="*/ 718327 h 6471290"/>
              <a:gd name="connsiteX81" fmla="*/ 4467567 w 6998756"/>
              <a:gd name="connsiteY81" fmla="*/ 740289 h 6471290"/>
              <a:gd name="connsiteX82" fmla="*/ 4442321 w 6998756"/>
              <a:gd name="connsiteY82" fmla="*/ 899623 h 6471290"/>
              <a:gd name="connsiteX83" fmla="*/ 4556766 w 6998756"/>
              <a:gd name="connsiteY83" fmla="*/ 812602 h 6471290"/>
              <a:gd name="connsiteX84" fmla="*/ 4566521 w 6998756"/>
              <a:gd name="connsiteY84" fmla="*/ 787747 h 6471290"/>
              <a:gd name="connsiteX85" fmla="*/ 4618624 w 6998756"/>
              <a:gd name="connsiteY85" fmla="*/ 680552 h 6471290"/>
              <a:gd name="connsiteX86" fmla="*/ 4803157 w 6998756"/>
              <a:gd name="connsiteY86" fmla="*/ 546465 h 6471290"/>
              <a:gd name="connsiteX87" fmla="*/ 4865500 w 6998756"/>
              <a:gd name="connsiteY87" fmla="*/ 566639 h 6471290"/>
              <a:gd name="connsiteX88" fmla="*/ 4903482 w 6998756"/>
              <a:gd name="connsiteY88" fmla="*/ 729279 h 6471290"/>
              <a:gd name="connsiteX89" fmla="*/ 4937665 w 6998756"/>
              <a:gd name="connsiteY89" fmla="*/ 802942 h 6471290"/>
              <a:gd name="connsiteX90" fmla="*/ 4940801 w 6998756"/>
              <a:gd name="connsiteY90" fmla="*/ 904573 h 6471290"/>
              <a:gd name="connsiteX91" fmla="*/ 4928178 w 6998756"/>
              <a:gd name="connsiteY91" fmla="*/ 984237 h 6471290"/>
              <a:gd name="connsiteX92" fmla="*/ 5017798 w 6998756"/>
              <a:gd name="connsiteY92" fmla="*/ 967790 h 6471290"/>
              <a:gd name="connsiteX93" fmla="*/ 5223627 w 6998756"/>
              <a:gd name="connsiteY93" fmla="*/ 830590 h 6471290"/>
              <a:gd name="connsiteX94" fmla="*/ 5273324 w 6998756"/>
              <a:gd name="connsiteY94" fmla="*/ 850102 h 6471290"/>
              <a:gd name="connsiteX95" fmla="*/ 5288860 w 6998756"/>
              <a:gd name="connsiteY95" fmla="*/ 876281 h 6471290"/>
              <a:gd name="connsiteX96" fmla="*/ 5291114 w 6998756"/>
              <a:gd name="connsiteY96" fmla="*/ 994777 h 6471290"/>
              <a:gd name="connsiteX97" fmla="*/ 5099915 w 6998756"/>
              <a:gd name="connsiteY97" fmla="*/ 1094692 h 6471290"/>
              <a:gd name="connsiteX98" fmla="*/ 5072638 w 6998756"/>
              <a:gd name="connsiteY98" fmla="*/ 1131316 h 6471290"/>
              <a:gd name="connsiteX99" fmla="*/ 4999438 w 6998756"/>
              <a:gd name="connsiteY99" fmla="*/ 1157078 h 6471290"/>
              <a:gd name="connsiteX100" fmla="*/ 4965718 w 6998756"/>
              <a:gd name="connsiteY100" fmla="*/ 1155314 h 6471290"/>
              <a:gd name="connsiteX101" fmla="*/ 4968387 w 6998756"/>
              <a:gd name="connsiteY101" fmla="*/ 1185048 h 6471290"/>
              <a:gd name="connsiteX102" fmla="*/ 4962187 w 6998756"/>
              <a:gd name="connsiteY102" fmla="*/ 1222775 h 6471290"/>
              <a:gd name="connsiteX103" fmla="*/ 4968630 w 6998756"/>
              <a:gd name="connsiteY103" fmla="*/ 1261160 h 6471290"/>
              <a:gd name="connsiteX104" fmla="*/ 4897659 w 6998756"/>
              <a:gd name="connsiteY104" fmla="*/ 1325090 h 6471290"/>
              <a:gd name="connsiteX105" fmla="*/ 4890576 w 6998756"/>
              <a:gd name="connsiteY105" fmla="*/ 1379681 h 6471290"/>
              <a:gd name="connsiteX106" fmla="*/ 4970001 w 6998756"/>
              <a:gd name="connsiteY106" fmla="*/ 1396521 h 6471290"/>
              <a:gd name="connsiteX107" fmla="*/ 5066042 w 6998756"/>
              <a:gd name="connsiteY107" fmla="*/ 1338131 h 6471290"/>
              <a:gd name="connsiteX108" fmla="*/ 5203548 w 6998756"/>
              <a:gd name="connsiteY108" fmla="*/ 1214266 h 6471290"/>
              <a:gd name="connsiteX109" fmla="*/ 5384308 w 6998756"/>
              <a:gd name="connsiteY109" fmla="*/ 1071528 h 6471290"/>
              <a:gd name="connsiteX110" fmla="*/ 5422686 w 6998756"/>
              <a:gd name="connsiteY110" fmla="*/ 1065079 h 6471290"/>
              <a:gd name="connsiteX111" fmla="*/ 5458392 w 6998756"/>
              <a:gd name="connsiteY111" fmla="*/ 1028897 h 6471290"/>
              <a:gd name="connsiteX112" fmla="*/ 5476575 w 6998756"/>
              <a:gd name="connsiteY112" fmla="*/ 1004483 h 6471290"/>
              <a:gd name="connsiteX113" fmla="*/ 5665325 w 6998756"/>
              <a:gd name="connsiteY113" fmla="*/ 870617 h 6471290"/>
              <a:gd name="connsiteX114" fmla="*/ 5929480 w 6998756"/>
              <a:gd name="connsiteY114" fmla="*/ 668826 h 6471290"/>
              <a:gd name="connsiteX115" fmla="*/ 5977391 w 6998756"/>
              <a:gd name="connsiteY115" fmla="*/ 641737 h 6471290"/>
              <a:gd name="connsiteX116" fmla="*/ 6012458 w 6998756"/>
              <a:gd name="connsiteY116" fmla="*/ 698534 h 6471290"/>
              <a:gd name="connsiteX117" fmla="*/ 6022477 w 6998756"/>
              <a:gd name="connsiteY117" fmla="*/ 830120 h 6471290"/>
              <a:gd name="connsiteX118" fmla="*/ 5954177 w 6998756"/>
              <a:gd name="connsiteY118" fmla="*/ 923784 h 6471290"/>
              <a:gd name="connsiteX119" fmla="*/ 5919354 w 6998756"/>
              <a:gd name="connsiteY119" fmla="*/ 943099 h 6471290"/>
              <a:gd name="connsiteX120" fmla="*/ 5827969 w 6998756"/>
              <a:gd name="connsiteY120" fmla="*/ 993278 h 6471290"/>
              <a:gd name="connsiteX121" fmla="*/ 5820886 w 6998756"/>
              <a:gd name="connsiteY121" fmla="*/ 1047868 h 6471290"/>
              <a:gd name="connsiteX122" fmla="*/ 5823556 w 6998756"/>
              <a:gd name="connsiteY122" fmla="*/ 1077603 h 6471290"/>
              <a:gd name="connsiteX123" fmla="*/ 5790056 w 6998756"/>
              <a:gd name="connsiteY123" fmla="*/ 1071622 h 6471290"/>
              <a:gd name="connsiteX124" fmla="*/ 5725727 w 6998756"/>
              <a:gd name="connsiteY124" fmla="*/ 1089395 h 6471290"/>
              <a:gd name="connsiteX125" fmla="*/ 5575820 w 6998756"/>
              <a:gd name="connsiteY125" fmla="*/ 1288707 h 6471290"/>
              <a:gd name="connsiteX126" fmla="*/ 5520164 w 6998756"/>
              <a:gd name="connsiteY126" fmla="*/ 1383033 h 6471290"/>
              <a:gd name="connsiteX127" fmla="*/ 5527489 w 6998756"/>
              <a:gd name="connsiteY127" fmla="*/ 1404557 h 6471290"/>
              <a:gd name="connsiteX128" fmla="*/ 5577629 w 6998756"/>
              <a:gd name="connsiteY128" fmla="*/ 1415637 h 6471290"/>
              <a:gd name="connsiteX129" fmla="*/ 5600251 w 6998756"/>
              <a:gd name="connsiteY129" fmla="*/ 1387225 h 6471290"/>
              <a:gd name="connsiteX130" fmla="*/ 5628408 w 6998756"/>
              <a:gd name="connsiteY130" fmla="*/ 1333739 h 6471290"/>
              <a:gd name="connsiteX131" fmla="*/ 5808728 w 6998756"/>
              <a:gd name="connsiteY131" fmla="*/ 1199431 h 6471290"/>
              <a:gd name="connsiteX132" fmla="*/ 5855534 w 6998756"/>
              <a:gd name="connsiteY132" fmla="*/ 1193424 h 6471290"/>
              <a:gd name="connsiteX133" fmla="*/ 5932730 w 6998756"/>
              <a:gd name="connsiteY133" fmla="*/ 1172099 h 6471290"/>
              <a:gd name="connsiteX134" fmla="*/ 6029455 w 6998756"/>
              <a:gd name="connsiteY134" fmla="*/ 1181389 h 6471290"/>
              <a:gd name="connsiteX135" fmla="*/ 6058961 w 6998756"/>
              <a:gd name="connsiteY135" fmla="*/ 1182933 h 6471290"/>
              <a:gd name="connsiteX136" fmla="*/ 6186713 w 6998756"/>
              <a:gd name="connsiteY136" fmla="*/ 1083924 h 6471290"/>
              <a:gd name="connsiteX137" fmla="*/ 6438885 w 6998756"/>
              <a:gd name="connsiteY137" fmla="*/ 868823 h 6471290"/>
              <a:gd name="connsiteX138" fmla="*/ 6623641 w 6998756"/>
              <a:gd name="connsiteY138" fmla="*/ 730519 h 6471290"/>
              <a:gd name="connsiteX139" fmla="*/ 6660010 w 6998756"/>
              <a:gd name="connsiteY139" fmla="*/ 681689 h 6471290"/>
              <a:gd name="connsiteX140" fmla="*/ 6725441 w 6998756"/>
              <a:gd name="connsiteY140" fmla="*/ 642837 h 6471290"/>
              <a:gd name="connsiteX141" fmla="*/ 6751613 w 6998756"/>
              <a:gd name="connsiteY141" fmla="*/ 627295 h 6471290"/>
              <a:gd name="connsiteX142" fmla="*/ 6811706 w 6998756"/>
              <a:gd name="connsiteY142" fmla="*/ 528973 h 6471290"/>
              <a:gd name="connsiteX143" fmla="*/ 6877801 w 6998756"/>
              <a:gd name="connsiteY143" fmla="*/ 477473 h 6471290"/>
              <a:gd name="connsiteX144" fmla="*/ 6939481 w 6998756"/>
              <a:gd name="connsiteY144" fmla="*/ 510294 h 6471290"/>
              <a:gd name="connsiteX145" fmla="*/ 6950581 w 6998756"/>
              <a:gd name="connsiteY145" fmla="*/ 540469 h 6471290"/>
              <a:gd name="connsiteX146" fmla="*/ 6983000 w 6998756"/>
              <a:gd name="connsiteY146" fmla="*/ 647858 h 6471290"/>
              <a:gd name="connsiteX147" fmla="*/ 6803806 w 6998756"/>
              <a:gd name="connsiteY147" fmla="*/ 841415 h 6471290"/>
              <a:gd name="connsiteX148" fmla="*/ 6750800 w 6998756"/>
              <a:gd name="connsiteY148" fmla="*/ 885146 h 6471290"/>
              <a:gd name="connsiteX149" fmla="*/ 6556314 w 6998756"/>
              <a:gd name="connsiteY149" fmla="*/ 1128634 h 6471290"/>
              <a:gd name="connsiteX150" fmla="*/ 6498231 w 6998756"/>
              <a:gd name="connsiteY150" fmla="*/ 1269339 h 6471290"/>
              <a:gd name="connsiteX151" fmla="*/ 6469852 w 6998756"/>
              <a:gd name="connsiteY151" fmla="*/ 1327041 h 6471290"/>
              <a:gd name="connsiteX152" fmla="*/ 6464533 w 6998756"/>
              <a:gd name="connsiteY152" fmla="*/ 1347902 h 6471290"/>
              <a:gd name="connsiteX153" fmla="*/ 6485609 w 6998756"/>
              <a:gd name="connsiteY153" fmla="*/ 1349005 h 6471290"/>
              <a:gd name="connsiteX154" fmla="*/ 6644411 w 6998756"/>
              <a:gd name="connsiteY154" fmla="*/ 1222027 h 6471290"/>
              <a:gd name="connsiteX155" fmla="*/ 6838236 w 6998756"/>
              <a:gd name="connsiteY155" fmla="*/ 991187 h 6471290"/>
              <a:gd name="connsiteX156" fmla="*/ 6847327 w 6998756"/>
              <a:gd name="connsiteY156" fmla="*/ 978980 h 6471290"/>
              <a:gd name="connsiteX157" fmla="*/ 6916313 w 6998756"/>
              <a:gd name="connsiteY157" fmla="*/ 952996 h 6471290"/>
              <a:gd name="connsiteX158" fmla="*/ 6916557 w 6998756"/>
              <a:gd name="connsiteY158" fmla="*/ 1029108 h 6471290"/>
              <a:gd name="connsiteX159" fmla="*/ 6852471 w 6998756"/>
              <a:gd name="connsiteY159" fmla="*/ 1122993 h 6471290"/>
              <a:gd name="connsiteX160" fmla="*/ 6693469 w 6998756"/>
              <a:gd name="connsiteY160" fmla="*/ 1334515 h 6471290"/>
              <a:gd name="connsiteX161" fmla="*/ 6685063 w 6998756"/>
              <a:gd name="connsiteY161" fmla="*/ 1414403 h 6471290"/>
              <a:gd name="connsiteX162" fmla="*/ 6719467 w 6998756"/>
              <a:gd name="connsiteY162" fmla="*/ 1483848 h 6471290"/>
              <a:gd name="connsiteX163" fmla="*/ 6725030 w 6998756"/>
              <a:gd name="connsiteY163" fmla="*/ 1539101 h 6471290"/>
              <a:gd name="connsiteX164" fmla="*/ 6686430 w 6998756"/>
              <a:gd name="connsiteY164" fmla="*/ 1549764 h 6471290"/>
              <a:gd name="connsiteX165" fmla="*/ 6648717 w 6998756"/>
              <a:gd name="connsiteY165" fmla="*/ 1543562 h 6471290"/>
              <a:gd name="connsiteX166" fmla="*/ 6656706 w 6998756"/>
              <a:gd name="connsiteY166" fmla="*/ 1552435 h 6471290"/>
              <a:gd name="connsiteX167" fmla="*/ 6642098 w 6998756"/>
              <a:gd name="connsiteY167" fmla="*/ 1670048 h 6471290"/>
              <a:gd name="connsiteX168" fmla="*/ 6577326 w 6998756"/>
              <a:gd name="connsiteY168" fmla="*/ 1696254 h 6471290"/>
              <a:gd name="connsiteX169" fmla="*/ 6544095 w 6998756"/>
              <a:gd name="connsiteY169" fmla="*/ 1846714 h 6471290"/>
              <a:gd name="connsiteX170" fmla="*/ 6537011 w 6998756"/>
              <a:gd name="connsiteY170" fmla="*/ 1901303 h 6471290"/>
              <a:gd name="connsiteX171" fmla="*/ 6555879 w 6998756"/>
              <a:gd name="connsiteY171" fmla="*/ 1944567 h 6471290"/>
              <a:gd name="connsiteX172" fmla="*/ 6623078 w 6998756"/>
              <a:gd name="connsiteY172" fmla="*/ 1871985 h 6471290"/>
              <a:gd name="connsiteX173" fmla="*/ 6634154 w 6998756"/>
              <a:gd name="connsiteY173" fmla="*/ 1821831 h 6471290"/>
              <a:gd name="connsiteX174" fmla="*/ 6641457 w 6998756"/>
              <a:gd name="connsiteY174" fmla="*/ 1763026 h 6471290"/>
              <a:gd name="connsiteX175" fmla="*/ 6642561 w 6998756"/>
              <a:gd name="connsiteY175" fmla="*/ 1741943 h 6471290"/>
              <a:gd name="connsiteX176" fmla="*/ 6730196 w 6998756"/>
              <a:gd name="connsiteY176" fmla="*/ 1763441 h 6471290"/>
              <a:gd name="connsiteX177" fmla="*/ 6728210 w 6998756"/>
              <a:gd name="connsiteY177" fmla="*/ 1801388 h 6471290"/>
              <a:gd name="connsiteX178" fmla="*/ 6701837 w 6998756"/>
              <a:gd name="connsiteY178" fmla="*/ 1901474 h 6471290"/>
              <a:gd name="connsiteX179" fmla="*/ 6696741 w 6998756"/>
              <a:gd name="connsiteY179" fmla="*/ 1918119 h 6471290"/>
              <a:gd name="connsiteX180" fmla="*/ 6589424 w 6998756"/>
              <a:gd name="connsiteY180" fmla="*/ 2111206 h 6471290"/>
              <a:gd name="connsiteX181" fmla="*/ 6557714 w 6998756"/>
              <a:gd name="connsiteY181" fmla="*/ 2151823 h 6471290"/>
              <a:gd name="connsiteX182" fmla="*/ 6467011 w 6998756"/>
              <a:gd name="connsiteY182" fmla="*/ 2269684 h 6471290"/>
              <a:gd name="connsiteX183" fmla="*/ 6448386 w 6998756"/>
              <a:gd name="connsiteY183" fmla="*/ 2302532 h 6471290"/>
              <a:gd name="connsiteX184" fmla="*/ 6410695 w 6998756"/>
              <a:gd name="connsiteY184" fmla="*/ 2376658 h 6471290"/>
              <a:gd name="connsiteX185" fmla="*/ 6456420 w 6998756"/>
              <a:gd name="connsiteY185" fmla="*/ 2472061 h 6471290"/>
              <a:gd name="connsiteX186" fmla="*/ 6466440 w 6998756"/>
              <a:gd name="connsiteY186" fmla="*/ 2603647 h 6471290"/>
              <a:gd name="connsiteX187" fmla="*/ 6189907 w 6998756"/>
              <a:gd name="connsiteY187" fmla="*/ 2961216 h 6471290"/>
              <a:gd name="connsiteX188" fmla="*/ 6082567 w 6998756"/>
              <a:gd name="connsiteY188" fmla="*/ 3073977 h 6471290"/>
              <a:gd name="connsiteX189" fmla="*/ 5977654 w 6998756"/>
              <a:gd name="connsiteY189" fmla="*/ 3140358 h 6471290"/>
              <a:gd name="connsiteX190" fmla="*/ 5941728 w 6998756"/>
              <a:gd name="connsiteY190" fmla="*/ 3180757 h 6471290"/>
              <a:gd name="connsiteX191" fmla="*/ 5812234 w 6998756"/>
              <a:gd name="connsiteY191" fmla="*/ 3393823 h 6471290"/>
              <a:gd name="connsiteX192" fmla="*/ 5904080 w 6998756"/>
              <a:gd name="connsiteY192" fmla="*/ 3415541 h 6471290"/>
              <a:gd name="connsiteX193" fmla="*/ 5942679 w 6998756"/>
              <a:gd name="connsiteY193" fmla="*/ 3404878 h 6471290"/>
              <a:gd name="connsiteX194" fmla="*/ 6049112 w 6998756"/>
              <a:gd name="connsiteY194" fmla="*/ 3228653 h 6471290"/>
              <a:gd name="connsiteX195" fmla="*/ 6159785 w 6998756"/>
              <a:gd name="connsiteY195" fmla="*/ 3132978 h 6471290"/>
              <a:gd name="connsiteX196" fmla="*/ 6213234 w 6998756"/>
              <a:gd name="connsiteY196" fmla="*/ 3080816 h 6471290"/>
              <a:gd name="connsiteX197" fmla="*/ 6370445 w 6998756"/>
              <a:gd name="connsiteY197" fmla="*/ 2822695 h 6471290"/>
              <a:gd name="connsiteX198" fmla="*/ 6432104 w 6998756"/>
              <a:gd name="connsiteY198" fmla="*/ 2775188 h 6471290"/>
              <a:gd name="connsiteX199" fmla="*/ 6407522 w 6998756"/>
              <a:gd name="connsiteY199" fmla="*/ 2921874 h 6471290"/>
              <a:gd name="connsiteX200" fmla="*/ 6329489 w 6998756"/>
              <a:gd name="connsiteY200" fmla="*/ 3120722 h 6471290"/>
              <a:gd name="connsiteX201" fmla="*/ 6243225 w 6998756"/>
              <a:gd name="connsiteY201" fmla="*/ 3234583 h 6471290"/>
              <a:gd name="connsiteX202" fmla="*/ 6099959 w 6998756"/>
              <a:gd name="connsiteY202" fmla="*/ 3387741 h 6471290"/>
              <a:gd name="connsiteX203" fmla="*/ 6081996 w 6998756"/>
              <a:gd name="connsiteY203" fmla="*/ 3407941 h 6471290"/>
              <a:gd name="connsiteX204" fmla="*/ 5992399 w 6998756"/>
              <a:gd name="connsiteY204" fmla="*/ 3504717 h 6471290"/>
              <a:gd name="connsiteX205" fmla="*/ 5885943 w 6998756"/>
              <a:gd name="connsiteY205" fmla="*/ 3600612 h 6471290"/>
              <a:gd name="connsiteX206" fmla="*/ 5880626 w 6998756"/>
              <a:gd name="connsiteY206" fmla="*/ 3621474 h 6471290"/>
              <a:gd name="connsiteX207" fmla="*/ 5845802 w 6998756"/>
              <a:gd name="connsiteY207" fmla="*/ 3640788 h 6471290"/>
              <a:gd name="connsiteX208" fmla="*/ 5791004 w 6998756"/>
              <a:gd name="connsiteY208" fmla="*/ 3637920 h 6471290"/>
              <a:gd name="connsiteX209" fmla="*/ 5698297 w 6998756"/>
              <a:gd name="connsiteY209" fmla="*/ 3713397 h 6471290"/>
              <a:gd name="connsiteX210" fmla="*/ 5683886 w 6998756"/>
              <a:gd name="connsiteY210" fmla="*/ 3746465 h 6471290"/>
              <a:gd name="connsiteX211" fmla="*/ 5642861 w 6998756"/>
              <a:gd name="connsiteY211" fmla="*/ 3803509 h 6471290"/>
              <a:gd name="connsiteX212" fmla="*/ 5585639 w 6998756"/>
              <a:gd name="connsiteY212" fmla="*/ 3847018 h 6471290"/>
              <a:gd name="connsiteX213" fmla="*/ 5581668 w 6998756"/>
              <a:gd name="connsiteY213" fmla="*/ 3922911 h 6471290"/>
              <a:gd name="connsiteX214" fmla="*/ 5567258 w 6998756"/>
              <a:gd name="connsiteY214" fmla="*/ 3955979 h 6471290"/>
              <a:gd name="connsiteX215" fmla="*/ 5496065 w 6998756"/>
              <a:gd name="connsiteY215" fmla="*/ 4024123 h 6471290"/>
              <a:gd name="connsiteX216" fmla="*/ 5462345 w 6998756"/>
              <a:gd name="connsiteY216" fmla="*/ 4022359 h 6471290"/>
              <a:gd name="connsiteX217" fmla="*/ 5372922 w 6998756"/>
              <a:gd name="connsiteY217" fmla="*/ 3954263 h 6471290"/>
              <a:gd name="connsiteX218" fmla="*/ 5366641 w 6998756"/>
              <a:gd name="connsiteY218" fmla="*/ 3949724 h 6471290"/>
              <a:gd name="connsiteX219" fmla="*/ 5317779 w 6998756"/>
              <a:gd name="connsiteY219" fmla="*/ 3990916 h 6471290"/>
              <a:gd name="connsiteX220" fmla="*/ 5038128 w 6998756"/>
              <a:gd name="connsiteY220" fmla="*/ 4393804 h 6471290"/>
              <a:gd name="connsiteX221" fmla="*/ 5004831 w 6998756"/>
              <a:gd name="connsiteY221" fmla="*/ 4382369 h 6471290"/>
              <a:gd name="connsiteX222" fmla="*/ 4898795 w 6998756"/>
              <a:gd name="connsiteY222" fmla="*/ 4539566 h 6471290"/>
              <a:gd name="connsiteX223" fmla="*/ 4718915 w 6998756"/>
              <a:gd name="connsiteY223" fmla="*/ 4738425 h 6471290"/>
              <a:gd name="connsiteX224" fmla="*/ 4532769 w 6998756"/>
              <a:gd name="connsiteY224" fmla="*/ 4890452 h 6471290"/>
              <a:gd name="connsiteX225" fmla="*/ 4526503 w 6998756"/>
              <a:gd name="connsiteY225" fmla="*/ 4843619 h 6471290"/>
              <a:gd name="connsiteX226" fmla="*/ 4247835 w 6998756"/>
              <a:gd name="connsiteY226" fmla="*/ 5135145 h 6471290"/>
              <a:gd name="connsiteX227" fmla="*/ 4024115 w 6998756"/>
              <a:gd name="connsiteY227" fmla="*/ 5366186 h 6471290"/>
              <a:gd name="connsiteX228" fmla="*/ 3995623 w 6998756"/>
              <a:gd name="connsiteY228" fmla="*/ 5389730 h 6471290"/>
              <a:gd name="connsiteX229" fmla="*/ 3986163 w 6998756"/>
              <a:gd name="connsiteY229" fmla="*/ 5416368 h 6471290"/>
              <a:gd name="connsiteX230" fmla="*/ 3928277 w 6998756"/>
              <a:gd name="connsiteY230" fmla="*/ 5472526 h 6471290"/>
              <a:gd name="connsiteX231" fmla="*/ 3844218 w 6998756"/>
              <a:gd name="connsiteY231" fmla="*/ 5544226 h 6471290"/>
              <a:gd name="connsiteX232" fmla="*/ 3792093 w 6998756"/>
              <a:gd name="connsiteY232" fmla="*/ 5571093 h 6471290"/>
              <a:gd name="connsiteX233" fmla="*/ 3759942 w 6998756"/>
              <a:gd name="connsiteY233" fmla="*/ 5620143 h 6471290"/>
              <a:gd name="connsiteX234" fmla="*/ 3706934 w 6998756"/>
              <a:gd name="connsiteY234" fmla="*/ 5663875 h 6471290"/>
              <a:gd name="connsiteX235" fmla="*/ 3702497 w 6998756"/>
              <a:gd name="connsiteY235" fmla="*/ 5667870 h 6471290"/>
              <a:gd name="connsiteX236" fmla="*/ 3518847 w 6998756"/>
              <a:gd name="connsiteY236" fmla="*/ 5785093 h 6471290"/>
              <a:gd name="connsiteX237" fmla="*/ 3488261 w 6998756"/>
              <a:gd name="connsiteY237" fmla="*/ 5884957 h 6471290"/>
              <a:gd name="connsiteX238" fmla="*/ 3464095 w 6998756"/>
              <a:gd name="connsiteY238" fmla="*/ 5942882 h 6471290"/>
              <a:gd name="connsiteX239" fmla="*/ 3313061 w 6998756"/>
              <a:gd name="connsiteY239" fmla="*/ 6082948 h 6471290"/>
              <a:gd name="connsiteX240" fmla="*/ 3245422 w 6998756"/>
              <a:gd name="connsiteY240" fmla="*/ 6163964 h 6471290"/>
              <a:gd name="connsiteX241" fmla="*/ 3153375 w 6998756"/>
              <a:gd name="connsiteY241" fmla="*/ 6226792 h 6471290"/>
              <a:gd name="connsiteX242" fmla="*/ 2961294 w 6998756"/>
              <a:gd name="connsiteY242" fmla="*/ 6343572 h 6471290"/>
              <a:gd name="connsiteX243" fmla="*/ 2810016 w 6998756"/>
              <a:gd name="connsiteY243" fmla="*/ 6407526 h 6471290"/>
              <a:gd name="connsiteX244" fmla="*/ 2738338 w 6998756"/>
              <a:gd name="connsiteY244" fmla="*/ 6323448 h 6471290"/>
              <a:gd name="connsiteX245" fmla="*/ 2694401 w 6998756"/>
              <a:gd name="connsiteY245" fmla="*/ 6274643 h 6471290"/>
              <a:gd name="connsiteX246" fmla="*/ 2721454 w 6998756"/>
              <a:gd name="connsiteY246" fmla="*/ 6242236 h 6471290"/>
              <a:gd name="connsiteX247" fmla="*/ 2735202 w 6998756"/>
              <a:gd name="connsiteY247" fmla="*/ 6221819 h 6471290"/>
              <a:gd name="connsiteX248" fmla="*/ 2738271 w 6998756"/>
              <a:gd name="connsiteY248" fmla="*/ 6082464 h 6471290"/>
              <a:gd name="connsiteX249" fmla="*/ 2735600 w 6998756"/>
              <a:gd name="connsiteY249" fmla="*/ 6052727 h 6471290"/>
              <a:gd name="connsiteX250" fmla="*/ 2676367 w 6998756"/>
              <a:gd name="connsiteY250" fmla="*/ 6053856 h 6471290"/>
              <a:gd name="connsiteX251" fmla="*/ 2666789 w 6998756"/>
              <a:gd name="connsiteY251" fmla="*/ 5913839 h 6471290"/>
              <a:gd name="connsiteX252" fmla="*/ 2777438 w 6998756"/>
              <a:gd name="connsiteY252" fmla="*/ 5737835 h 6471290"/>
              <a:gd name="connsiteX253" fmla="*/ 2784079 w 6998756"/>
              <a:gd name="connsiteY253" fmla="*/ 5691678 h 6471290"/>
              <a:gd name="connsiteX254" fmla="*/ 2720855 w 6998756"/>
              <a:gd name="connsiteY254" fmla="*/ 5688369 h 6471290"/>
              <a:gd name="connsiteX255" fmla="*/ 2653878 w 6998756"/>
              <a:gd name="connsiteY255" fmla="*/ 5756737 h 6471290"/>
              <a:gd name="connsiteX256" fmla="*/ 2519482 w 6998756"/>
              <a:gd name="connsiteY256" fmla="*/ 5901902 h 6471290"/>
              <a:gd name="connsiteX257" fmla="*/ 2506174 w 6998756"/>
              <a:gd name="connsiteY257" fmla="*/ 5913889 h 6471290"/>
              <a:gd name="connsiteX258" fmla="*/ 2400601 w 6998756"/>
              <a:gd name="connsiteY258" fmla="*/ 5992919 h 6471290"/>
              <a:gd name="connsiteX259" fmla="*/ 2004743 w 6998756"/>
              <a:gd name="connsiteY259" fmla="*/ 6449939 h 6471290"/>
              <a:gd name="connsiteX260" fmla="*/ 1957495 w 6998756"/>
              <a:gd name="connsiteY260" fmla="*/ 6464378 h 6471290"/>
              <a:gd name="connsiteX261" fmla="*/ 1947056 w 6998756"/>
              <a:gd name="connsiteY261" fmla="*/ 6421555 h 6471290"/>
              <a:gd name="connsiteX262" fmla="*/ 1974311 w 6998756"/>
              <a:gd name="connsiteY262" fmla="*/ 6304603 h 6471290"/>
              <a:gd name="connsiteX263" fmla="*/ 2027074 w 6998756"/>
              <a:gd name="connsiteY263" fmla="*/ 6184760 h 6471290"/>
              <a:gd name="connsiteX264" fmla="*/ 2092042 w 6998756"/>
              <a:gd name="connsiteY264" fmla="*/ 6074010 h 6471290"/>
              <a:gd name="connsiteX265" fmla="*/ 2045655 w 6998756"/>
              <a:gd name="connsiteY265" fmla="*/ 5991255 h 6471290"/>
              <a:gd name="connsiteX266" fmla="*/ 2017031 w 6998756"/>
              <a:gd name="connsiteY266" fmla="*/ 5972846 h 6471290"/>
              <a:gd name="connsiteX267" fmla="*/ 2043205 w 6998756"/>
              <a:gd name="connsiteY267" fmla="*/ 5957304 h 6471290"/>
              <a:gd name="connsiteX268" fmla="*/ 2089326 w 6998756"/>
              <a:gd name="connsiteY268" fmla="*/ 5883619 h 6471290"/>
              <a:gd name="connsiteX269" fmla="*/ 2027203 w 6998756"/>
              <a:gd name="connsiteY269" fmla="*/ 5859228 h 6471290"/>
              <a:gd name="connsiteX270" fmla="*/ 1930943 w 6998756"/>
              <a:gd name="connsiteY270" fmla="*/ 5921835 h 6471290"/>
              <a:gd name="connsiteX271" fmla="*/ 1904328 w 6998756"/>
              <a:gd name="connsiteY271" fmla="*/ 5945808 h 6471290"/>
              <a:gd name="connsiteX272" fmla="*/ 1893008 w 6998756"/>
              <a:gd name="connsiteY272" fmla="*/ 5919849 h 6471290"/>
              <a:gd name="connsiteX273" fmla="*/ 1860171 w 6998756"/>
              <a:gd name="connsiteY273" fmla="*/ 5901220 h 6471290"/>
              <a:gd name="connsiteX274" fmla="*/ 1681174 w 6998756"/>
              <a:gd name="connsiteY274" fmla="*/ 6010231 h 6471290"/>
              <a:gd name="connsiteX275" fmla="*/ 1649893 w 6998756"/>
              <a:gd name="connsiteY275" fmla="*/ 6043868 h 6471290"/>
              <a:gd name="connsiteX276" fmla="*/ 1622071 w 6998756"/>
              <a:gd name="connsiteY276" fmla="*/ 6065956 h 6471290"/>
              <a:gd name="connsiteX277" fmla="*/ 1540971 w 6998756"/>
              <a:gd name="connsiteY277" fmla="*/ 6160162 h 6471290"/>
              <a:gd name="connsiteX278" fmla="*/ 1544660 w 6998756"/>
              <a:gd name="connsiteY278" fmla="*/ 6175465 h 6471290"/>
              <a:gd name="connsiteX279" fmla="*/ 1529348 w 6998756"/>
              <a:gd name="connsiteY279" fmla="*/ 6179157 h 6471290"/>
              <a:gd name="connsiteX280" fmla="*/ 1506106 w 6998756"/>
              <a:gd name="connsiteY280" fmla="*/ 6217148 h 6471290"/>
              <a:gd name="connsiteX281" fmla="*/ 1502416 w 6998756"/>
              <a:gd name="connsiteY281" fmla="*/ 6201844 h 6471290"/>
              <a:gd name="connsiteX282" fmla="*/ 1501761 w 6998756"/>
              <a:gd name="connsiteY282" fmla="*/ 6194940 h 6471290"/>
              <a:gd name="connsiteX283" fmla="*/ 1514037 w 6998756"/>
              <a:gd name="connsiteY283" fmla="*/ 6182848 h 6471290"/>
              <a:gd name="connsiteX284" fmla="*/ 1501102 w 6998756"/>
              <a:gd name="connsiteY284" fmla="*/ 6187991 h 6471290"/>
              <a:gd name="connsiteX285" fmla="*/ 1501761 w 6998756"/>
              <a:gd name="connsiteY285" fmla="*/ 6194940 h 6471290"/>
              <a:gd name="connsiteX286" fmla="*/ 1484784 w 6998756"/>
              <a:gd name="connsiteY286" fmla="*/ 6211661 h 6471290"/>
              <a:gd name="connsiteX287" fmla="*/ 1409997 w 6998756"/>
              <a:gd name="connsiteY287" fmla="*/ 6288901 h 6471290"/>
              <a:gd name="connsiteX288" fmla="*/ 1511970 w 6998756"/>
              <a:gd name="connsiteY288" fmla="*/ 5984207 h 6471290"/>
              <a:gd name="connsiteX289" fmla="*/ 1538118 w 6998756"/>
              <a:gd name="connsiteY289" fmla="*/ 5938165 h 6471290"/>
              <a:gd name="connsiteX290" fmla="*/ 1548035 w 6998756"/>
              <a:gd name="connsiteY290" fmla="*/ 5889113 h 6471290"/>
              <a:gd name="connsiteX291" fmla="*/ 1598127 w 6998756"/>
              <a:gd name="connsiteY291" fmla="*/ 5739534 h 6471290"/>
              <a:gd name="connsiteX292" fmla="*/ 1482117 w 6998756"/>
              <a:gd name="connsiteY292" fmla="*/ 5775743 h 6471290"/>
              <a:gd name="connsiteX293" fmla="*/ 1436192 w 6998756"/>
              <a:gd name="connsiteY293" fmla="*/ 5764882 h 6471290"/>
              <a:gd name="connsiteX294" fmla="*/ 1440826 w 6998756"/>
              <a:gd name="connsiteY294" fmla="*/ 5676343 h 6471290"/>
              <a:gd name="connsiteX295" fmla="*/ 1463644 w 6998756"/>
              <a:gd name="connsiteY295" fmla="*/ 5563387 h 6471290"/>
              <a:gd name="connsiteX296" fmla="*/ 1461191 w 6998756"/>
              <a:gd name="connsiteY296" fmla="*/ 5529435 h 6471290"/>
              <a:gd name="connsiteX297" fmla="*/ 1422596 w 6998756"/>
              <a:gd name="connsiteY297" fmla="*/ 5540099 h 6471290"/>
              <a:gd name="connsiteX298" fmla="*/ 1395762 w 6998756"/>
              <a:gd name="connsiteY298" fmla="*/ 5568288 h 6471290"/>
              <a:gd name="connsiteX299" fmla="*/ 1198384 w 6998756"/>
              <a:gd name="connsiteY299" fmla="*/ 5786259 h 6471290"/>
              <a:gd name="connsiteX300" fmla="*/ 1083475 w 6998756"/>
              <a:gd name="connsiteY300" fmla="*/ 5801385 h 6471290"/>
              <a:gd name="connsiteX301" fmla="*/ 1028677 w 6998756"/>
              <a:gd name="connsiteY301" fmla="*/ 5798517 h 6471290"/>
              <a:gd name="connsiteX302" fmla="*/ 1011155 w 6998756"/>
              <a:gd name="connsiteY302" fmla="*/ 5810283 h 6471290"/>
              <a:gd name="connsiteX303" fmla="*/ 927957 w 6998756"/>
              <a:gd name="connsiteY303" fmla="*/ 5784790 h 6471290"/>
              <a:gd name="connsiteX304" fmla="*/ 956779 w 6998756"/>
              <a:gd name="connsiteY304" fmla="*/ 5718655 h 6471290"/>
              <a:gd name="connsiteX305" fmla="*/ 1129307 w 6998756"/>
              <a:gd name="connsiteY305" fmla="*/ 5490928 h 6471290"/>
              <a:gd name="connsiteX306" fmla="*/ 1119531 w 6998756"/>
              <a:gd name="connsiteY306" fmla="*/ 5435456 h 6471290"/>
              <a:gd name="connsiteX307" fmla="*/ 1072503 w 6998756"/>
              <a:gd name="connsiteY307" fmla="*/ 5445678 h 6471290"/>
              <a:gd name="connsiteX308" fmla="*/ 979575 w 6998756"/>
              <a:gd name="connsiteY308" fmla="*/ 5525371 h 6471290"/>
              <a:gd name="connsiteX309" fmla="*/ 928994 w 6998756"/>
              <a:gd name="connsiteY309" fmla="*/ 5522724 h 6471290"/>
              <a:gd name="connsiteX310" fmla="*/ 960263 w 6998756"/>
              <a:gd name="connsiteY310" fmla="*/ 5490538 h 6471290"/>
              <a:gd name="connsiteX311" fmla="*/ 986437 w 6998756"/>
              <a:gd name="connsiteY311" fmla="*/ 5474996 h 6471290"/>
              <a:gd name="connsiteX312" fmla="*/ 969776 w 6998756"/>
              <a:gd name="connsiteY312" fmla="*/ 5389568 h 6471290"/>
              <a:gd name="connsiteX313" fmla="*/ 954680 w 6998756"/>
              <a:gd name="connsiteY313" fmla="*/ 5354956 h 6471290"/>
              <a:gd name="connsiteX314" fmla="*/ 1074861 w 6998756"/>
              <a:gd name="connsiteY314" fmla="*/ 5158314 h 6471290"/>
              <a:gd name="connsiteX315" fmla="*/ 1244742 w 6998756"/>
              <a:gd name="connsiteY315" fmla="*/ 4981183 h 6471290"/>
              <a:gd name="connsiteX316" fmla="*/ 1412173 w 6998756"/>
              <a:gd name="connsiteY316" fmla="*/ 4770102 h 6471290"/>
              <a:gd name="connsiteX317" fmla="*/ 1438788 w 6998756"/>
              <a:gd name="connsiteY317" fmla="*/ 4746127 h 6471290"/>
              <a:gd name="connsiteX318" fmla="*/ 1732425 w 6998756"/>
              <a:gd name="connsiteY318" fmla="*/ 4465552 h 6471290"/>
              <a:gd name="connsiteX319" fmla="*/ 1748821 w 6998756"/>
              <a:gd name="connsiteY319" fmla="*/ 4394540 h 6471290"/>
              <a:gd name="connsiteX320" fmla="*/ 1672290 w 6998756"/>
              <a:gd name="connsiteY320" fmla="*/ 4403217 h 6471290"/>
              <a:gd name="connsiteX321" fmla="*/ 1577250 w 6998756"/>
              <a:gd name="connsiteY321" fmla="*/ 4472757 h 6471290"/>
              <a:gd name="connsiteX322" fmla="*/ 1569145 w 6998756"/>
              <a:gd name="connsiteY322" fmla="*/ 4480975 h 6471290"/>
              <a:gd name="connsiteX323" fmla="*/ 1566853 w 6998756"/>
              <a:gd name="connsiteY323" fmla="*/ 4487821 h 6471290"/>
              <a:gd name="connsiteX324" fmla="*/ 1525477 w 6998756"/>
              <a:gd name="connsiteY324" fmla="*/ 4532306 h 6471290"/>
              <a:gd name="connsiteX325" fmla="*/ 1502850 w 6998756"/>
              <a:gd name="connsiteY325" fmla="*/ 4571916 h 6471290"/>
              <a:gd name="connsiteX326" fmla="*/ 1467364 w 6998756"/>
              <a:gd name="connsiteY326" fmla="*/ 4603880 h 6471290"/>
              <a:gd name="connsiteX327" fmla="*/ 1460649 w 6998756"/>
              <a:gd name="connsiteY327" fmla="*/ 4601625 h 6471290"/>
              <a:gd name="connsiteX328" fmla="*/ 1386972 w 6998756"/>
              <a:gd name="connsiteY328" fmla="*/ 4686679 h 6471290"/>
              <a:gd name="connsiteX329" fmla="*/ 1200827 w 6998756"/>
              <a:gd name="connsiteY329" fmla="*/ 4838705 h 6471290"/>
              <a:gd name="connsiteX330" fmla="*/ 1194561 w 6998756"/>
              <a:gd name="connsiteY330" fmla="*/ 4791874 h 6471290"/>
              <a:gd name="connsiteX331" fmla="*/ 915893 w 6998756"/>
              <a:gd name="connsiteY331" fmla="*/ 5083399 h 6471290"/>
              <a:gd name="connsiteX332" fmla="*/ 592502 w 6998756"/>
              <a:gd name="connsiteY332" fmla="*/ 5396799 h 6471290"/>
              <a:gd name="connsiteX333" fmla="*/ 555028 w 6998756"/>
              <a:gd name="connsiteY333" fmla="*/ 5354143 h 6471290"/>
              <a:gd name="connsiteX334" fmla="*/ 510304 w 6998756"/>
              <a:gd name="connsiteY334" fmla="*/ 5376018 h 6471290"/>
              <a:gd name="connsiteX335" fmla="*/ 521730 w 6998756"/>
              <a:gd name="connsiteY335" fmla="*/ 5342708 h 6471290"/>
              <a:gd name="connsiteX336" fmla="*/ 535246 w 6998756"/>
              <a:gd name="connsiteY336" fmla="*/ 5325010 h 6471290"/>
              <a:gd name="connsiteX337" fmla="*/ 560189 w 6998756"/>
              <a:gd name="connsiteY337" fmla="*/ 5274003 h 6471290"/>
              <a:gd name="connsiteX338" fmla="*/ 577882 w 6998756"/>
              <a:gd name="connsiteY338" fmla="*/ 5287525 h 6471290"/>
              <a:gd name="connsiteX339" fmla="*/ 607002 w 6998756"/>
              <a:gd name="connsiteY339" fmla="*/ 5267739 h 6471290"/>
              <a:gd name="connsiteX340" fmla="*/ 595575 w 6998756"/>
              <a:gd name="connsiteY340" fmla="*/ 5301047 h 6471290"/>
              <a:gd name="connsiteX341" fmla="*/ 582059 w 6998756"/>
              <a:gd name="connsiteY341" fmla="*/ 5318746 h 6471290"/>
              <a:gd name="connsiteX342" fmla="*/ 764028 w 6998756"/>
              <a:gd name="connsiteY342" fmla="*/ 5135499 h 6471290"/>
              <a:gd name="connsiteX343" fmla="*/ 1044783 w 6998756"/>
              <a:gd name="connsiteY343" fmla="*/ 4859584 h 6471290"/>
              <a:gd name="connsiteX344" fmla="*/ 1163352 w 6998756"/>
              <a:gd name="connsiteY344" fmla="*/ 4796049 h 6471290"/>
              <a:gd name="connsiteX345" fmla="*/ 1240268 w 6998756"/>
              <a:gd name="connsiteY345" fmla="*/ 4658638 h 6471290"/>
              <a:gd name="connsiteX346" fmla="*/ 1308875 w 6998756"/>
              <a:gd name="connsiteY346" fmla="*/ 4611223 h 6471290"/>
              <a:gd name="connsiteX347" fmla="*/ 1328941 w 6998756"/>
              <a:gd name="connsiteY347" fmla="*/ 4593105 h 6471290"/>
              <a:gd name="connsiteX348" fmla="*/ 1163695 w 6998756"/>
              <a:gd name="connsiteY348" fmla="*/ 4712707 h 6471290"/>
              <a:gd name="connsiteX349" fmla="*/ 971403 w 6998756"/>
              <a:gd name="connsiteY349" fmla="*/ 4873868 h 6471290"/>
              <a:gd name="connsiteX350" fmla="*/ 767779 w 6998756"/>
              <a:gd name="connsiteY350" fmla="*/ 4968905 h 6471290"/>
              <a:gd name="connsiteX351" fmla="*/ 720089 w 6998756"/>
              <a:gd name="connsiteY351" fmla="*/ 4991775 h 6471290"/>
              <a:gd name="connsiteX352" fmla="*/ 527126 w 6998756"/>
              <a:gd name="connsiteY352" fmla="*/ 5125420 h 6471290"/>
              <a:gd name="connsiteX353" fmla="*/ 391825 w 6998756"/>
              <a:gd name="connsiteY353" fmla="*/ 5207124 h 6471290"/>
              <a:gd name="connsiteX354" fmla="*/ 319287 w 6998756"/>
              <a:gd name="connsiteY354" fmla="*/ 5220239 h 6471290"/>
              <a:gd name="connsiteX355" fmla="*/ 301522 w 6998756"/>
              <a:gd name="connsiteY355" fmla="*/ 5155892 h 6471290"/>
              <a:gd name="connsiteX356" fmla="*/ 421703 w 6998756"/>
              <a:gd name="connsiteY356" fmla="*/ 4959251 h 6471290"/>
              <a:gd name="connsiteX357" fmla="*/ 218080 w 6998756"/>
              <a:gd name="connsiteY357" fmla="*/ 5054288 h 6471290"/>
              <a:gd name="connsiteX358" fmla="*/ 179262 w 6998756"/>
              <a:gd name="connsiteY358" fmla="*/ 5069167 h 6471290"/>
              <a:gd name="connsiteX359" fmla="*/ 176812 w 6998756"/>
              <a:gd name="connsiteY359" fmla="*/ 5035217 h 6471290"/>
              <a:gd name="connsiteX360" fmla="*/ 153507 w 6998756"/>
              <a:gd name="connsiteY360" fmla="*/ 4995946 h 6471290"/>
              <a:gd name="connsiteX361" fmla="*/ 118242 w 6998756"/>
              <a:gd name="connsiteY361" fmla="*/ 5023697 h 6471290"/>
              <a:gd name="connsiteX362" fmla="*/ 69672 w 6998756"/>
              <a:gd name="connsiteY362" fmla="*/ 5063432 h 6471290"/>
              <a:gd name="connsiteX363" fmla="*/ 0 w 6998756"/>
              <a:gd name="connsiteY363" fmla="*/ 5021735 h 6471290"/>
              <a:gd name="connsiteX364" fmla="*/ 60557 w 6998756"/>
              <a:gd name="connsiteY364" fmla="*/ 4995310 h 6471290"/>
              <a:gd name="connsiteX365" fmla="*/ 86066 w 6998756"/>
              <a:gd name="connsiteY365" fmla="*/ 4992417 h 6471290"/>
              <a:gd name="connsiteX366" fmla="*/ 45021 w 6998756"/>
              <a:gd name="connsiteY366" fmla="*/ 4969131 h 6471290"/>
              <a:gd name="connsiteX367" fmla="*/ 39016 w 6998756"/>
              <a:gd name="connsiteY367" fmla="*/ 4922312 h 6471290"/>
              <a:gd name="connsiteX368" fmla="*/ 52986 w 6998756"/>
              <a:gd name="connsiteY368" fmla="*/ 4897675 h 6471290"/>
              <a:gd name="connsiteX369" fmla="*/ 83327 w 6998756"/>
              <a:gd name="connsiteY369" fmla="*/ 4721697 h 6471290"/>
              <a:gd name="connsiteX370" fmla="*/ 134968 w 6998756"/>
              <a:gd name="connsiteY370" fmla="*/ 4542607 h 6471290"/>
              <a:gd name="connsiteX371" fmla="*/ 149820 w 6998756"/>
              <a:gd name="connsiteY371" fmla="*/ 4501107 h 6471290"/>
              <a:gd name="connsiteX372" fmla="*/ 185721 w 6998756"/>
              <a:gd name="connsiteY372" fmla="*/ 4380380 h 6471290"/>
              <a:gd name="connsiteX373" fmla="*/ 168840 w 6998756"/>
              <a:gd name="connsiteY373" fmla="*/ 4299168 h 6471290"/>
              <a:gd name="connsiteX374" fmla="*/ 176363 w 6998756"/>
              <a:gd name="connsiteY374" fmla="*/ 4236145 h 6471290"/>
              <a:gd name="connsiteX375" fmla="*/ 182566 w 6998756"/>
              <a:gd name="connsiteY375" fmla="*/ 4198422 h 6471290"/>
              <a:gd name="connsiteX376" fmla="*/ 174797 w 6998756"/>
              <a:gd name="connsiteY376" fmla="*/ 4185330 h 6471290"/>
              <a:gd name="connsiteX377" fmla="*/ 209819 w 6998756"/>
              <a:gd name="connsiteY377" fmla="*/ 4081470 h 6471290"/>
              <a:gd name="connsiteX378" fmla="*/ 208252 w 6998756"/>
              <a:gd name="connsiteY378" fmla="*/ 4030654 h 6471290"/>
              <a:gd name="connsiteX379" fmla="*/ 264570 w 6998756"/>
              <a:gd name="connsiteY379" fmla="*/ 3923679 h 6471290"/>
              <a:gd name="connsiteX380" fmla="*/ 400974 w 6998756"/>
              <a:gd name="connsiteY380" fmla="*/ 3820896 h 6471290"/>
              <a:gd name="connsiteX381" fmla="*/ 414499 w 6998756"/>
              <a:gd name="connsiteY381" fmla="*/ 3804693 h 6471290"/>
              <a:gd name="connsiteX382" fmla="*/ 570169 w 6998756"/>
              <a:gd name="connsiteY382" fmla="*/ 3576085 h 6471290"/>
              <a:gd name="connsiteX383" fmla="*/ 739142 w 6998756"/>
              <a:gd name="connsiteY383" fmla="*/ 3335491 h 6471290"/>
              <a:gd name="connsiteX384" fmla="*/ 977767 w 6998756"/>
              <a:gd name="connsiteY384" fmla="*/ 3056263 h 6471290"/>
              <a:gd name="connsiteX385" fmla="*/ 1185315 w 6998756"/>
              <a:gd name="connsiteY385" fmla="*/ 2724678 h 6471290"/>
              <a:gd name="connsiteX386" fmla="*/ 1185956 w 6998756"/>
              <a:gd name="connsiteY386" fmla="*/ 2631700 h 6471290"/>
              <a:gd name="connsiteX387" fmla="*/ 1184401 w 6998756"/>
              <a:gd name="connsiteY387" fmla="*/ 2626072 h 6471290"/>
              <a:gd name="connsiteX388" fmla="*/ 1173243 w 6998756"/>
              <a:gd name="connsiteY388" fmla="*/ 2644084 h 6471290"/>
              <a:gd name="connsiteX389" fmla="*/ 1169705 w 6998756"/>
              <a:gd name="connsiteY389" fmla="*/ 2689893 h 6471290"/>
              <a:gd name="connsiteX390" fmla="*/ 1086684 w 6998756"/>
              <a:gd name="connsiteY390" fmla="*/ 2779583 h 6471290"/>
              <a:gd name="connsiteX391" fmla="*/ 1047140 w 6998756"/>
              <a:gd name="connsiteY391" fmla="*/ 2827845 h 6471290"/>
              <a:gd name="connsiteX392" fmla="*/ 940529 w 6998756"/>
              <a:gd name="connsiteY392" fmla="*/ 3056720 h 6471290"/>
              <a:gd name="connsiteX393" fmla="*/ 893738 w 6998756"/>
              <a:gd name="connsiteY393" fmla="*/ 3101877 h 6471290"/>
              <a:gd name="connsiteX394" fmla="*/ 900556 w 6998756"/>
              <a:gd name="connsiteY394" fmla="*/ 2977811 h 6471290"/>
              <a:gd name="connsiteX395" fmla="*/ 946920 w 6998756"/>
              <a:gd name="connsiteY395" fmla="*/ 2805484 h 6471290"/>
              <a:gd name="connsiteX396" fmla="*/ 1007991 w 6998756"/>
              <a:gd name="connsiteY396" fmla="*/ 2702956 h 6471290"/>
              <a:gd name="connsiteX397" fmla="*/ 1061846 w 6998756"/>
              <a:gd name="connsiteY397" fmla="*/ 2635301 h 6471290"/>
              <a:gd name="connsiteX398" fmla="*/ 1065180 w 6998756"/>
              <a:gd name="connsiteY398" fmla="*/ 2629726 h 6471290"/>
              <a:gd name="connsiteX399" fmla="*/ 1069875 w 6998756"/>
              <a:gd name="connsiteY399" fmla="*/ 2618870 h 6471290"/>
              <a:gd name="connsiteX400" fmla="*/ 1072037 w 6998756"/>
              <a:gd name="connsiteY400" fmla="*/ 2618260 h 6471290"/>
              <a:gd name="connsiteX401" fmla="*/ 1076372 w 6998756"/>
              <a:gd name="connsiteY401" fmla="*/ 2611011 h 6471290"/>
              <a:gd name="connsiteX402" fmla="*/ 1076437 w 6998756"/>
              <a:gd name="connsiteY402" fmla="*/ 2603702 h 6471290"/>
              <a:gd name="connsiteX403" fmla="*/ 1069875 w 6998756"/>
              <a:gd name="connsiteY403" fmla="*/ 2618870 h 6471290"/>
              <a:gd name="connsiteX404" fmla="*/ 1063474 w 6998756"/>
              <a:gd name="connsiteY404" fmla="*/ 2620676 h 6471290"/>
              <a:gd name="connsiteX405" fmla="*/ 1048509 w 6998756"/>
              <a:gd name="connsiteY405" fmla="*/ 2622678 h 6471290"/>
              <a:gd name="connsiteX406" fmla="*/ 1074434 w 6998756"/>
              <a:gd name="connsiteY406" fmla="*/ 2588731 h 6471290"/>
              <a:gd name="connsiteX407" fmla="*/ 1072430 w 6998756"/>
              <a:gd name="connsiteY407" fmla="*/ 2573759 h 6471290"/>
              <a:gd name="connsiteX408" fmla="*/ 1087395 w 6998756"/>
              <a:gd name="connsiteY408" fmla="*/ 2571757 h 6471290"/>
              <a:gd name="connsiteX409" fmla="*/ 1359603 w 6998756"/>
              <a:gd name="connsiteY409" fmla="*/ 2215307 h 6471290"/>
              <a:gd name="connsiteX410" fmla="*/ 1627804 w 6998756"/>
              <a:gd name="connsiteY410" fmla="*/ 1828915 h 6471290"/>
              <a:gd name="connsiteX411" fmla="*/ 1659738 w 6998756"/>
              <a:gd name="connsiteY411" fmla="*/ 1839882 h 6471290"/>
              <a:gd name="connsiteX412" fmla="*/ 1761434 w 6998756"/>
              <a:gd name="connsiteY412" fmla="*/ 1689119 h 6471290"/>
              <a:gd name="connsiteX413" fmla="*/ 1933950 w 6998756"/>
              <a:gd name="connsiteY413" fmla="*/ 1498403 h 6471290"/>
              <a:gd name="connsiteX414" fmla="*/ 2112475 w 6998756"/>
              <a:gd name="connsiteY414" fmla="*/ 1352601 h 6471290"/>
              <a:gd name="connsiteX415" fmla="*/ 2112772 w 6998756"/>
              <a:gd name="connsiteY415" fmla="*/ 1386849 h 6471290"/>
              <a:gd name="connsiteX416" fmla="*/ 2115875 w 6998756"/>
              <a:gd name="connsiteY416" fmla="*/ 1392643 h 6471290"/>
              <a:gd name="connsiteX417" fmla="*/ 2368381 w 6998756"/>
              <a:gd name="connsiteY417" fmla="*/ 1113415 h 6471290"/>
              <a:gd name="connsiteX418" fmla="*/ 2372963 w 6998756"/>
              <a:gd name="connsiteY418" fmla="*/ 1120035 h 6471290"/>
              <a:gd name="connsiteX419" fmla="*/ 2380065 w 6998756"/>
              <a:gd name="connsiteY419" fmla="*/ 1123576 h 6471290"/>
              <a:gd name="connsiteX420" fmla="*/ 2385743 w 6998756"/>
              <a:gd name="connsiteY420" fmla="*/ 1117924 h 6471290"/>
              <a:gd name="connsiteX421" fmla="*/ 2695893 w 6998756"/>
              <a:gd name="connsiteY421" fmla="*/ 817356 h 6471290"/>
              <a:gd name="connsiteX422" fmla="*/ 2731833 w 6998756"/>
              <a:gd name="connsiteY422" fmla="*/ 858265 h 6471290"/>
              <a:gd name="connsiteX423" fmla="*/ 2774726 w 6998756"/>
              <a:gd name="connsiteY423" fmla="*/ 837287 h 6471290"/>
              <a:gd name="connsiteX424" fmla="*/ 2774108 w 6998756"/>
              <a:gd name="connsiteY424" fmla="*/ 846894 h 6471290"/>
              <a:gd name="connsiteX425" fmla="*/ 2767188 w 6998756"/>
              <a:gd name="connsiteY425" fmla="*/ 861843 h 6471290"/>
              <a:gd name="connsiteX426" fmla="*/ 2872754 w 6998756"/>
              <a:gd name="connsiteY426" fmla="*/ 766749 h 6471290"/>
              <a:gd name="connsiteX427" fmla="*/ 3000067 w 6998756"/>
              <a:gd name="connsiteY427" fmla="*/ 676175 h 6471290"/>
              <a:gd name="connsiteX428" fmla="*/ 3027122 w 6998756"/>
              <a:gd name="connsiteY428" fmla="*/ 643768 h 6471290"/>
              <a:gd name="connsiteX429" fmla="*/ 3127576 w 6998756"/>
              <a:gd name="connsiteY429" fmla="*/ 501053 h 6471290"/>
              <a:gd name="connsiteX430" fmla="*/ 3302819 w 6998756"/>
              <a:gd name="connsiteY430" fmla="*/ 463719 h 6471290"/>
              <a:gd name="connsiteX431" fmla="*/ 3349649 w 6998756"/>
              <a:gd name="connsiteY431" fmla="*/ 538040 h 6471290"/>
              <a:gd name="connsiteX432" fmla="*/ 3290926 w 6998756"/>
              <a:gd name="connsiteY432" fmla="*/ 771722 h 6471290"/>
              <a:gd name="connsiteX433" fmla="*/ 3284726 w 6998756"/>
              <a:gd name="connsiteY433" fmla="*/ 809448 h 6471290"/>
              <a:gd name="connsiteX434" fmla="*/ 3331534 w 6998756"/>
              <a:gd name="connsiteY434" fmla="*/ 803443 h 6471290"/>
              <a:gd name="connsiteX435" fmla="*/ 3421571 w 6998756"/>
              <a:gd name="connsiteY435" fmla="*/ 698234 h 6471290"/>
              <a:gd name="connsiteX436" fmla="*/ 3767311 w 6998756"/>
              <a:gd name="connsiteY436" fmla="*/ 310461 h 6471290"/>
              <a:gd name="connsiteX437" fmla="*/ 3837621 w 6998756"/>
              <a:gd name="connsiteY437" fmla="*/ 259179 h 6471290"/>
              <a:gd name="connsiteX438" fmla="*/ 3883987 w 6998756"/>
              <a:gd name="connsiteY438" fmla="*/ 261605 h 6471290"/>
              <a:gd name="connsiteX439" fmla="*/ 3913493 w 6998756"/>
              <a:gd name="connsiteY439" fmla="*/ 263149 h 6471290"/>
              <a:gd name="connsiteX440" fmla="*/ 4000022 w 6998756"/>
              <a:gd name="connsiteY440" fmla="*/ 305729 h 6471290"/>
              <a:gd name="connsiteX441" fmla="*/ 4007791 w 6998756"/>
              <a:gd name="connsiteY441" fmla="*/ 318818 h 6471290"/>
              <a:gd name="connsiteX442" fmla="*/ 4025798 w 6998756"/>
              <a:gd name="connsiteY442" fmla="*/ 459279 h 6471290"/>
              <a:gd name="connsiteX443" fmla="*/ 4011832 w 6998756"/>
              <a:gd name="connsiteY443" fmla="*/ 483913 h 6471290"/>
              <a:gd name="connsiteX444" fmla="*/ 4065987 w 6998756"/>
              <a:gd name="connsiteY444" fmla="*/ 579758 h 6471290"/>
              <a:gd name="connsiteX445" fmla="*/ 4074639 w 6998756"/>
              <a:gd name="connsiteY445" fmla="*/ 575982 h 6471290"/>
              <a:gd name="connsiteX446" fmla="*/ 4189966 w 6998756"/>
              <a:gd name="connsiteY446" fmla="*/ 472096 h 6471290"/>
              <a:gd name="connsiteX447" fmla="*/ 4274024 w 6998756"/>
              <a:gd name="connsiteY447" fmla="*/ 400396 h 6471290"/>
              <a:gd name="connsiteX448" fmla="*/ 4242487 w 6998756"/>
              <a:gd name="connsiteY448" fmla="*/ 276141 h 6471290"/>
              <a:gd name="connsiteX449" fmla="*/ 4264444 w 6998756"/>
              <a:gd name="connsiteY449" fmla="*/ 260379 h 6471290"/>
              <a:gd name="connsiteX450" fmla="*/ 4267336 w 6998756"/>
              <a:gd name="connsiteY450" fmla="*/ 285896 h 6471290"/>
              <a:gd name="connsiteX451" fmla="*/ 4265129 w 6998756"/>
              <a:gd name="connsiteY451" fmla="*/ 328059 h 6471290"/>
              <a:gd name="connsiteX452" fmla="*/ 4291965 w 6998756"/>
              <a:gd name="connsiteY452" fmla="*/ 299870 h 6471290"/>
              <a:gd name="connsiteX453" fmla="*/ 4324535 w 6998756"/>
              <a:gd name="connsiteY453" fmla="*/ 162056 h 6471290"/>
              <a:gd name="connsiteX454" fmla="*/ 4426778 w 6998756"/>
              <a:gd name="connsiteY454" fmla="*/ 65942 h 6471290"/>
              <a:gd name="connsiteX455" fmla="*/ 4457387 w 6998756"/>
              <a:gd name="connsiteY455" fmla="*/ 46404 h 6471290"/>
              <a:gd name="connsiteX456" fmla="*/ 4540121 w 6998756"/>
              <a:gd name="connsiteY456" fmla="*/ 0 h 64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Lst>
            <a:rect l="l" t="t" r="r" b="b"/>
            <a:pathLst>
              <a:path w="6998756" h="6471290">
                <a:moveTo>
                  <a:pt x="4043260" y="5264682"/>
                </a:moveTo>
                <a:lnTo>
                  <a:pt x="4031821" y="5270785"/>
                </a:lnTo>
                <a:lnTo>
                  <a:pt x="4032292" y="5276701"/>
                </a:lnTo>
                <a:lnTo>
                  <a:pt x="4034244" y="5274954"/>
                </a:lnTo>
                <a:close/>
                <a:moveTo>
                  <a:pt x="4177955" y="5062815"/>
                </a:moveTo>
                <a:cubicBezTo>
                  <a:pt x="4165309" y="5062153"/>
                  <a:pt x="4148007" y="5069704"/>
                  <a:pt x="4151119" y="5091007"/>
                </a:cubicBezTo>
                <a:cubicBezTo>
                  <a:pt x="4152025" y="5154471"/>
                  <a:pt x="4116761" y="5182219"/>
                  <a:pt x="4049761" y="5170256"/>
                </a:cubicBezTo>
                <a:cubicBezTo>
                  <a:pt x="4041330" y="5169815"/>
                  <a:pt x="4032902" y="5169374"/>
                  <a:pt x="4024029" y="5177366"/>
                </a:cubicBezTo>
                <a:cubicBezTo>
                  <a:pt x="4019594" y="5181361"/>
                  <a:pt x="4019153" y="5189794"/>
                  <a:pt x="4022926" y="5198446"/>
                </a:cubicBezTo>
                <a:cubicBezTo>
                  <a:pt x="4028696" y="5209318"/>
                  <a:pt x="4050384" y="5218908"/>
                  <a:pt x="4060897" y="5230028"/>
                </a:cubicBezTo>
                <a:lnTo>
                  <a:pt x="4066183" y="5238570"/>
                </a:lnTo>
                <a:lnTo>
                  <a:pt x="4079684" y="5223190"/>
                </a:lnTo>
                <a:cubicBezTo>
                  <a:pt x="4090779" y="5207802"/>
                  <a:pt x="4097014" y="5195050"/>
                  <a:pt x="4095970" y="5187245"/>
                </a:cubicBezTo>
                <a:cubicBezTo>
                  <a:pt x="4124046" y="5159654"/>
                  <a:pt x="4153358" y="5133882"/>
                  <a:pt x="4182101" y="5109429"/>
                </a:cubicBezTo>
                <a:lnTo>
                  <a:pt x="4237020" y="5063016"/>
                </a:lnTo>
                <a:lnTo>
                  <a:pt x="4212822" y="5065367"/>
                </a:lnTo>
                <a:cubicBezTo>
                  <a:pt x="4201623" y="5064847"/>
                  <a:pt x="4189546" y="5063421"/>
                  <a:pt x="4177955" y="5062815"/>
                </a:cubicBezTo>
                <a:close/>
                <a:moveTo>
                  <a:pt x="5215197" y="4051921"/>
                </a:moveTo>
                <a:lnTo>
                  <a:pt x="5209287" y="4054961"/>
                </a:lnTo>
                <a:cubicBezTo>
                  <a:pt x="5153974" y="4089720"/>
                  <a:pt x="5108650" y="4138080"/>
                  <a:pt x="5077055" y="4196673"/>
                </a:cubicBezTo>
                <a:cubicBezTo>
                  <a:pt x="5058428" y="4229520"/>
                  <a:pt x="5031816" y="4253493"/>
                  <a:pt x="5001206" y="4273031"/>
                </a:cubicBezTo>
                <a:cubicBezTo>
                  <a:pt x="4961728" y="4300560"/>
                  <a:pt x="4925801" y="4340956"/>
                  <a:pt x="4886981" y="4355836"/>
                </a:cubicBezTo>
                <a:cubicBezTo>
                  <a:pt x="4822431" y="4377825"/>
                  <a:pt x="4789839" y="4435308"/>
                  <a:pt x="4737493" y="4466390"/>
                </a:cubicBezTo>
                <a:cubicBezTo>
                  <a:pt x="4711319" y="4481932"/>
                  <a:pt x="4693355" y="4502129"/>
                  <a:pt x="4675172" y="4526545"/>
                </a:cubicBezTo>
                <a:cubicBezTo>
                  <a:pt x="4607090" y="4615993"/>
                  <a:pt x="4523035" y="4687693"/>
                  <a:pt x="4419003" y="4737211"/>
                </a:cubicBezTo>
                <a:cubicBezTo>
                  <a:pt x="4410354" y="4740984"/>
                  <a:pt x="4397488" y="4744539"/>
                  <a:pt x="4405257" y="4757629"/>
                </a:cubicBezTo>
                <a:cubicBezTo>
                  <a:pt x="4428559" y="4796899"/>
                  <a:pt x="4397951" y="4816437"/>
                  <a:pt x="4375773" y="4836413"/>
                </a:cubicBezTo>
                <a:cubicBezTo>
                  <a:pt x="4322766" y="4880144"/>
                  <a:pt x="4302375" y="4946722"/>
                  <a:pt x="4253140" y="4999107"/>
                </a:cubicBezTo>
                <a:cubicBezTo>
                  <a:pt x="4259469" y="5019520"/>
                  <a:pt x="4260831" y="5033861"/>
                  <a:pt x="4258591" y="5043850"/>
                </a:cubicBezTo>
                <a:lnTo>
                  <a:pt x="4255556" y="5047350"/>
                </a:lnTo>
                <a:lnTo>
                  <a:pt x="4264823" y="5039519"/>
                </a:lnTo>
                <a:cubicBezTo>
                  <a:pt x="4316428" y="4994875"/>
                  <a:pt x="4358541" y="4953487"/>
                  <a:pt x="4376726" y="4911330"/>
                </a:cubicBezTo>
                <a:cubicBezTo>
                  <a:pt x="4446392" y="4838448"/>
                  <a:pt x="4437054" y="4887368"/>
                  <a:pt x="4495294" y="4847795"/>
                </a:cubicBezTo>
                <a:cubicBezTo>
                  <a:pt x="4564961" y="4774914"/>
                  <a:pt x="4531664" y="4763479"/>
                  <a:pt x="4572211" y="4710384"/>
                </a:cubicBezTo>
                <a:cubicBezTo>
                  <a:pt x="4675174" y="4648937"/>
                  <a:pt x="4729237" y="4578144"/>
                  <a:pt x="4769783" y="4525049"/>
                </a:cubicBezTo>
                <a:cubicBezTo>
                  <a:pt x="4810330" y="4471954"/>
                  <a:pt x="4848789" y="4403248"/>
                  <a:pt x="4934059" y="4328278"/>
                </a:cubicBezTo>
                <a:cubicBezTo>
                  <a:pt x="4965268" y="4324103"/>
                  <a:pt x="4994388" y="4304317"/>
                  <a:pt x="4982961" y="4337626"/>
                </a:cubicBezTo>
                <a:cubicBezTo>
                  <a:pt x="5031832" y="4287389"/>
                  <a:pt x="5074006" y="4239041"/>
                  <a:pt x="5112069" y="4191493"/>
                </a:cubicBezTo>
                <a:close/>
                <a:moveTo>
                  <a:pt x="1421611" y="2211251"/>
                </a:moveTo>
                <a:lnTo>
                  <a:pt x="1365366" y="2295734"/>
                </a:lnTo>
                <a:lnTo>
                  <a:pt x="1342943" y="2329145"/>
                </a:lnTo>
                <a:lnTo>
                  <a:pt x="1346081" y="2326178"/>
                </a:lnTo>
                <a:cubicBezTo>
                  <a:pt x="1369478" y="2303601"/>
                  <a:pt x="1381483" y="2267561"/>
                  <a:pt x="1416062" y="2254923"/>
                </a:cubicBezTo>
                <a:cubicBezTo>
                  <a:pt x="1426414" y="2250780"/>
                  <a:pt x="1429104" y="2236489"/>
                  <a:pt x="1424962" y="2226134"/>
                </a:cubicBezTo>
                <a:close/>
                <a:moveTo>
                  <a:pt x="1507160" y="2090249"/>
                </a:moveTo>
                <a:lnTo>
                  <a:pt x="1456732" y="2158498"/>
                </a:lnTo>
                <a:lnTo>
                  <a:pt x="1438688" y="2185602"/>
                </a:lnTo>
                <a:lnTo>
                  <a:pt x="1453739" y="2174973"/>
                </a:lnTo>
                <a:cubicBezTo>
                  <a:pt x="1467196" y="2163579"/>
                  <a:pt x="1506954" y="2178903"/>
                  <a:pt x="1497217" y="2133545"/>
                </a:cubicBezTo>
                <a:cubicBezTo>
                  <a:pt x="1494939" y="2124848"/>
                  <a:pt x="1502288" y="2114698"/>
                  <a:pt x="1506065" y="2103875"/>
                </a:cubicBezTo>
                <a:close/>
                <a:moveTo>
                  <a:pt x="2705909" y="892212"/>
                </a:moveTo>
                <a:cubicBezTo>
                  <a:pt x="2635088" y="932168"/>
                  <a:pt x="2527384" y="1038015"/>
                  <a:pt x="2531391" y="1067958"/>
                </a:cubicBezTo>
                <a:lnTo>
                  <a:pt x="2527236" y="1071711"/>
                </a:lnTo>
                <a:lnTo>
                  <a:pt x="2540897" y="1082319"/>
                </a:lnTo>
                <a:cubicBezTo>
                  <a:pt x="2563518" y="1093016"/>
                  <a:pt x="2587723" y="1084769"/>
                  <a:pt x="2608179" y="1057301"/>
                </a:cubicBezTo>
                <a:cubicBezTo>
                  <a:pt x="2608179" y="1057301"/>
                  <a:pt x="2608400" y="1053087"/>
                  <a:pt x="2608400" y="1053087"/>
                </a:cubicBezTo>
                <a:cubicBezTo>
                  <a:pt x="2623699" y="1023236"/>
                  <a:pt x="2641772" y="995909"/>
                  <a:pt x="2661800" y="970335"/>
                </a:cubicBezTo>
                <a:lnTo>
                  <a:pt x="2701077" y="926778"/>
                </a:lnTo>
                <a:lnTo>
                  <a:pt x="2690340" y="932395"/>
                </a:lnTo>
                <a:cubicBezTo>
                  <a:pt x="2685228" y="936889"/>
                  <a:pt x="2681987" y="941132"/>
                  <a:pt x="2681987" y="941132"/>
                </a:cubicBezTo>
                <a:cubicBezTo>
                  <a:pt x="2665019" y="928163"/>
                  <a:pt x="2679984" y="926160"/>
                  <a:pt x="2692947" y="909186"/>
                </a:cubicBezTo>
                <a:cubicBezTo>
                  <a:pt x="2692947" y="909186"/>
                  <a:pt x="2692947" y="909186"/>
                  <a:pt x="2705909" y="892212"/>
                </a:cubicBezTo>
                <a:close/>
                <a:moveTo>
                  <a:pt x="4540121" y="0"/>
                </a:moveTo>
                <a:cubicBezTo>
                  <a:pt x="4561196" y="1103"/>
                  <a:pt x="4619788" y="92954"/>
                  <a:pt x="4614250" y="118030"/>
                </a:cubicBezTo>
                <a:cubicBezTo>
                  <a:pt x="4583663" y="217897"/>
                  <a:pt x="4553078" y="317761"/>
                  <a:pt x="4522491" y="417627"/>
                </a:cubicBezTo>
                <a:cubicBezTo>
                  <a:pt x="4512739" y="442482"/>
                  <a:pt x="4494996" y="458465"/>
                  <a:pt x="4470146" y="448710"/>
                </a:cubicBezTo>
                <a:cubicBezTo>
                  <a:pt x="4441081" y="438732"/>
                  <a:pt x="4455051" y="414097"/>
                  <a:pt x="4460369" y="393237"/>
                </a:cubicBezTo>
                <a:cubicBezTo>
                  <a:pt x="4461251" y="376371"/>
                  <a:pt x="4474780" y="360168"/>
                  <a:pt x="4471888" y="334651"/>
                </a:cubicBezTo>
                <a:cubicBezTo>
                  <a:pt x="4401138" y="394365"/>
                  <a:pt x="4372095" y="464716"/>
                  <a:pt x="4346608" y="547938"/>
                </a:cubicBezTo>
                <a:cubicBezTo>
                  <a:pt x="4389640" y="533279"/>
                  <a:pt x="4395401" y="503987"/>
                  <a:pt x="4409589" y="475135"/>
                </a:cubicBezTo>
                <a:cubicBezTo>
                  <a:pt x="4414468" y="462707"/>
                  <a:pt x="4423338" y="454715"/>
                  <a:pt x="4439977" y="459814"/>
                </a:cubicBezTo>
                <a:cubicBezTo>
                  <a:pt x="4456618" y="464913"/>
                  <a:pt x="4468822" y="474006"/>
                  <a:pt x="4472154" y="491091"/>
                </a:cubicBezTo>
                <a:cubicBezTo>
                  <a:pt x="4475267" y="512394"/>
                  <a:pt x="4462621" y="511732"/>
                  <a:pt x="4449975" y="511071"/>
                </a:cubicBezTo>
                <a:cubicBezTo>
                  <a:pt x="4424243" y="518179"/>
                  <a:pt x="4423581" y="530826"/>
                  <a:pt x="4431129" y="548132"/>
                </a:cubicBezTo>
                <a:cubicBezTo>
                  <a:pt x="4454656" y="583187"/>
                  <a:pt x="4440465" y="612038"/>
                  <a:pt x="4430269" y="645326"/>
                </a:cubicBezTo>
                <a:cubicBezTo>
                  <a:pt x="4424952" y="666188"/>
                  <a:pt x="4416299" y="669964"/>
                  <a:pt x="4395666" y="660427"/>
                </a:cubicBezTo>
                <a:cubicBezTo>
                  <a:pt x="4375032" y="650893"/>
                  <a:pt x="4373488" y="680406"/>
                  <a:pt x="4373488" y="680406"/>
                </a:cubicBezTo>
                <a:cubicBezTo>
                  <a:pt x="4422966" y="704132"/>
                  <a:pt x="4399243" y="753625"/>
                  <a:pt x="4414559" y="784020"/>
                </a:cubicBezTo>
                <a:cubicBezTo>
                  <a:pt x="4418552" y="788458"/>
                  <a:pt x="4418552" y="788458"/>
                  <a:pt x="4422767" y="788678"/>
                </a:cubicBezTo>
                <a:cubicBezTo>
                  <a:pt x="4448720" y="777354"/>
                  <a:pt x="4424311" y="759165"/>
                  <a:pt x="4429411" y="742520"/>
                </a:cubicBezTo>
                <a:cubicBezTo>
                  <a:pt x="4430294" y="725655"/>
                  <a:pt x="4439163" y="717665"/>
                  <a:pt x="4451809" y="718327"/>
                </a:cubicBezTo>
                <a:cubicBezTo>
                  <a:pt x="4464455" y="718989"/>
                  <a:pt x="4468229" y="727641"/>
                  <a:pt x="4467567" y="740289"/>
                </a:cubicBezTo>
                <a:cubicBezTo>
                  <a:pt x="4473347" y="791325"/>
                  <a:pt x="4449846" y="836601"/>
                  <a:pt x="4442321" y="899623"/>
                </a:cubicBezTo>
                <a:cubicBezTo>
                  <a:pt x="4482683" y="855230"/>
                  <a:pt x="4513954" y="823044"/>
                  <a:pt x="4556766" y="812602"/>
                </a:cubicBezTo>
                <a:cubicBezTo>
                  <a:pt x="4565418" y="808826"/>
                  <a:pt x="4570294" y="796399"/>
                  <a:pt x="4566521" y="787747"/>
                </a:cubicBezTo>
                <a:cubicBezTo>
                  <a:pt x="4556523" y="736490"/>
                  <a:pt x="4595782" y="713176"/>
                  <a:pt x="4618624" y="680552"/>
                </a:cubicBezTo>
                <a:cubicBezTo>
                  <a:pt x="4660531" y="606643"/>
                  <a:pt x="4749267" y="607061"/>
                  <a:pt x="4803157" y="546465"/>
                </a:cubicBezTo>
                <a:cubicBezTo>
                  <a:pt x="4821340" y="522049"/>
                  <a:pt x="4850405" y="532027"/>
                  <a:pt x="4865500" y="566639"/>
                </a:cubicBezTo>
                <a:cubicBezTo>
                  <a:pt x="4888144" y="618555"/>
                  <a:pt x="4928086" y="662925"/>
                  <a:pt x="4903482" y="729279"/>
                </a:cubicBezTo>
                <a:cubicBezTo>
                  <a:pt x="4897944" y="754358"/>
                  <a:pt x="4921908" y="780978"/>
                  <a:pt x="4937665" y="802942"/>
                </a:cubicBezTo>
                <a:cubicBezTo>
                  <a:pt x="4965405" y="838216"/>
                  <a:pt x="4968076" y="867949"/>
                  <a:pt x="4940801" y="904573"/>
                </a:cubicBezTo>
                <a:cubicBezTo>
                  <a:pt x="4926831" y="929208"/>
                  <a:pt x="4903991" y="961834"/>
                  <a:pt x="4928178" y="984237"/>
                </a:cubicBezTo>
                <a:cubicBezTo>
                  <a:pt x="4960574" y="1011301"/>
                  <a:pt x="4991183" y="991763"/>
                  <a:pt x="5017798" y="967790"/>
                </a:cubicBezTo>
                <a:cubicBezTo>
                  <a:pt x="5083891" y="916287"/>
                  <a:pt x="5149985" y="864787"/>
                  <a:pt x="5223627" y="830590"/>
                </a:cubicBezTo>
                <a:cubicBezTo>
                  <a:pt x="5249580" y="819266"/>
                  <a:pt x="5266440" y="820148"/>
                  <a:pt x="5273324" y="850102"/>
                </a:cubicBezTo>
                <a:cubicBezTo>
                  <a:pt x="5272662" y="862749"/>
                  <a:pt x="5276438" y="871405"/>
                  <a:pt x="5288860" y="876281"/>
                </a:cubicBezTo>
                <a:cubicBezTo>
                  <a:pt x="5346548" y="904667"/>
                  <a:pt x="5347453" y="968131"/>
                  <a:pt x="5291114" y="994777"/>
                </a:cubicBezTo>
                <a:cubicBezTo>
                  <a:pt x="5226122" y="1025198"/>
                  <a:pt x="5172673" y="1077360"/>
                  <a:pt x="5099915" y="1094692"/>
                </a:cubicBezTo>
                <a:cubicBezTo>
                  <a:pt x="5082834" y="1098027"/>
                  <a:pt x="5073741" y="1110234"/>
                  <a:pt x="5072638" y="1131316"/>
                </a:cubicBezTo>
                <a:cubicBezTo>
                  <a:pt x="5066438" y="1169039"/>
                  <a:pt x="5032055" y="1179925"/>
                  <a:pt x="4999438" y="1157078"/>
                </a:cubicBezTo>
                <a:cubicBezTo>
                  <a:pt x="4987013" y="1152201"/>
                  <a:pt x="4974808" y="1143107"/>
                  <a:pt x="4965718" y="1155314"/>
                </a:cubicBezTo>
                <a:cubicBezTo>
                  <a:pt x="4952410" y="1167301"/>
                  <a:pt x="4960400" y="1176175"/>
                  <a:pt x="4968387" y="1185048"/>
                </a:cubicBezTo>
                <a:cubicBezTo>
                  <a:pt x="4988580" y="1203016"/>
                  <a:pt x="4983704" y="1215443"/>
                  <a:pt x="4962187" y="1222775"/>
                </a:cubicBezTo>
                <a:cubicBezTo>
                  <a:pt x="4914497" y="1245644"/>
                  <a:pt x="4960863" y="1248071"/>
                  <a:pt x="4968630" y="1261160"/>
                </a:cubicBezTo>
                <a:cubicBezTo>
                  <a:pt x="4942238" y="1280918"/>
                  <a:pt x="4912070" y="1292022"/>
                  <a:pt x="4897659" y="1325090"/>
                </a:cubicBezTo>
                <a:cubicBezTo>
                  <a:pt x="4892562" y="1341734"/>
                  <a:pt x="4866170" y="1361493"/>
                  <a:pt x="4890576" y="1379681"/>
                </a:cubicBezTo>
                <a:cubicBezTo>
                  <a:pt x="4910768" y="1397647"/>
                  <a:pt x="4943606" y="1416277"/>
                  <a:pt x="4970001" y="1396521"/>
                </a:cubicBezTo>
                <a:cubicBezTo>
                  <a:pt x="5001052" y="1368552"/>
                  <a:pt x="5052294" y="1358548"/>
                  <a:pt x="5066042" y="1338131"/>
                </a:cubicBezTo>
                <a:cubicBezTo>
                  <a:pt x="5098856" y="1276431"/>
                  <a:pt x="5162965" y="1262875"/>
                  <a:pt x="5203548" y="1214266"/>
                </a:cubicBezTo>
                <a:cubicBezTo>
                  <a:pt x="5253223" y="1153449"/>
                  <a:pt x="5334633" y="1132344"/>
                  <a:pt x="5384308" y="1071528"/>
                </a:cubicBezTo>
                <a:cubicBezTo>
                  <a:pt x="5393179" y="1063534"/>
                  <a:pt x="5410039" y="1064417"/>
                  <a:pt x="5422686" y="1065079"/>
                </a:cubicBezTo>
                <a:cubicBezTo>
                  <a:pt x="5443980" y="1061965"/>
                  <a:pt x="5473266" y="1067726"/>
                  <a:pt x="5458392" y="1028897"/>
                </a:cubicBezTo>
                <a:cubicBezTo>
                  <a:pt x="5454839" y="1016028"/>
                  <a:pt x="5467925" y="1008258"/>
                  <a:pt x="5476575" y="1004483"/>
                </a:cubicBezTo>
                <a:cubicBezTo>
                  <a:pt x="5561979" y="987813"/>
                  <a:pt x="5599893" y="909469"/>
                  <a:pt x="5665325" y="870617"/>
                </a:cubicBezTo>
                <a:cubicBezTo>
                  <a:pt x="5757150" y="812005"/>
                  <a:pt x="5817685" y="705252"/>
                  <a:pt x="5929480" y="668826"/>
                </a:cubicBezTo>
                <a:cubicBezTo>
                  <a:pt x="5946561" y="665491"/>
                  <a:pt x="5959870" y="653505"/>
                  <a:pt x="5977391" y="641737"/>
                </a:cubicBezTo>
                <a:cubicBezTo>
                  <a:pt x="5993369" y="659484"/>
                  <a:pt x="5992266" y="680566"/>
                  <a:pt x="6012458" y="698534"/>
                </a:cubicBezTo>
                <a:cubicBezTo>
                  <a:pt x="6049070" y="725816"/>
                  <a:pt x="6054190" y="789499"/>
                  <a:pt x="6022477" y="830120"/>
                </a:cubicBezTo>
                <a:cubicBezTo>
                  <a:pt x="5995644" y="858310"/>
                  <a:pt x="5956604" y="877405"/>
                  <a:pt x="5954177" y="923784"/>
                </a:cubicBezTo>
                <a:cubicBezTo>
                  <a:pt x="5953294" y="940649"/>
                  <a:pt x="5932219" y="939546"/>
                  <a:pt x="5919354" y="943099"/>
                </a:cubicBezTo>
                <a:cubicBezTo>
                  <a:pt x="5881197" y="945331"/>
                  <a:pt x="5854585" y="969303"/>
                  <a:pt x="5827969" y="993278"/>
                </a:cubicBezTo>
                <a:cubicBezTo>
                  <a:pt x="5805792" y="1013258"/>
                  <a:pt x="5796697" y="1025464"/>
                  <a:pt x="5820886" y="1047868"/>
                </a:cubicBezTo>
                <a:cubicBezTo>
                  <a:pt x="5828874" y="1056742"/>
                  <a:pt x="5832429" y="1069611"/>
                  <a:pt x="5823556" y="1077603"/>
                </a:cubicBezTo>
                <a:cubicBezTo>
                  <a:pt x="5810028" y="1093807"/>
                  <a:pt x="5798047" y="1080495"/>
                  <a:pt x="5790056" y="1071622"/>
                </a:cubicBezTo>
                <a:cubicBezTo>
                  <a:pt x="5757660" y="1044559"/>
                  <a:pt x="5739917" y="1060541"/>
                  <a:pt x="5725727" y="1089395"/>
                </a:cubicBezTo>
                <a:cubicBezTo>
                  <a:pt x="5683821" y="1163301"/>
                  <a:pt x="5637918" y="1232769"/>
                  <a:pt x="5575820" y="1288707"/>
                </a:cubicBezTo>
                <a:cubicBezTo>
                  <a:pt x="5548984" y="1316899"/>
                  <a:pt x="5571628" y="1368816"/>
                  <a:pt x="5520164" y="1383033"/>
                </a:cubicBezTo>
                <a:cubicBezTo>
                  <a:pt x="5515950" y="1382813"/>
                  <a:pt x="5523496" y="1400119"/>
                  <a:pt x="5527489" y="1404557"/>
                </a:cubicBezTo>
                <a:cubicBezTo>
                  <a:pt x="5543468" y="1422304"/>
                  <a:pt x="5560327" y="1423186"/>
                  <a:pt x="5577629" y="1415637"/>
                </a:cubicBezTo>
                <a:cubicBezTo>
                  <a:pt x="5590495" y="1412083"/>
                  <a:pt x="5612011" y="1404751"/>
                  <a:pt x="5600251" y="1387225"/>
                </a:cubicBezTo>
                <a:cubicBezTo>
                  <a:pt x="5589148" y="1357050"/>
                  <a:pt x="5610665" y="1349722"/>
                  <a:pt x="5628408" y="1333739"/>
                </a:cubicBezTo>
                <a:cubicBezTo>
                  <a:pt x="5689847" y="1290449"/>
                  <a:pt x="5763046" y="1264686"/>
                  <a:pt x="5808728" y="1199431"/>
                </a:cubicBezTo>
                <a:cubicBezTo>
                  <a:pt x="5822475" y="1179012"/>
                  <a:pt x="5838894" y="1188328"/>
                  <a:pt x="5855534" y="1193424"/>
                </a:cubicBezTo>
                <a:cubicBezTo>
                  <a:pt x="5888371" y="1212054"/>
                  <a:pt x="5910110" y="1200509"/>
                  <a:pt x="5932730" y="1172099"/>
                </a:cubicBezTo>
                <a:cubicBezTo>
                  <a:pt x="5968877" y="1127486"/>
                  <a:pt x="5998382" y="1129030"/>
                  <a:pt x="6029455" y="1181389"/>
                </a:cubicBezTo>
                <a:cubicBezTo>
                  <a:pt x="6045212" y="1203351"/>
                  <a:pt x="6050309" y="1186707"/>
                  <a:pt x="6058961" y="1182933"/>
                </a:cubicBezTo>
                <a:cubicBezTo>
                  <a:pt x="6102876" y="1151410"/>
                  <a:pt x="6146792" y="1119885"/>
                  <a:pt x="6186713" y="1083924"/>
                </a:cubicBezTo>
                <a:cubicBezTo>
                  <a:pt x="6270771" y="1012223"/>
                  <a:pt x="6366810" y="953833"/>
                  <a:pt x="6438885" y="868823"/>
                </a:cubicBezTo>
                <a:cubicBezTo>
                  <a:pt x="6484346" y="807785"/>
                  <a:pt x="6557987" y="773589"/>
                  <a:pt x="6623641" y="730519"/>
                </a:cubicBezTo>
                <a:cubicBezTo>
                  <a:pt x="6645598" y="714757"/>
                  <a:pt x="6654470" y="706767"/>
                  <a:pt x="6660010" y="681689"/>
                </a:cubicBezTo>
                <a:cubicBezTo>
                  <a:pt x="6669764" y="656834"/>
                  <a:pt x="6672412" y="606238"/>
                  <a:pt x="6725441" y="642837"/>
                </a:cubicBezTo>
                <a:cubicBezTo>
                  <a:pt x="6737646" y="651929"/>
                  <a:pt x="6755168" y="640164"/>
                  <a:pt x="6751613" y="627295"/>
                </a:cubicBezTo>
                <a:cubicBezTo>
                  <a:pt x="6733627" y="567165"/>
                  <a:pt x="6784870" y="557163"/>
                  <a:pt x="6811706" y="528973"/>
                </a:cubicBezTo>
                <a:cubicBezTo>
                  <a:pt x="6833884" y="508996"/>
                  <a:pt x="6855841" y="493234"/>
                  <a:pt x="6877801" y="477473"/>
                </a:cubicBezTo>
                <a:cubicBezTo>
                  <a:pt x="6921274" y="454379"/>
                  <a:pt x="6937693" y="463695"/>
                  <a:pt x="6939481" y="510294"/>
                </a:cubicBezTo>
                <a:cubicBezTo>
                  <a:pt x="6943035" y="523163"/>
                  <a:pt x="6938378" y="531376"/>
                  <a:pt x="6950581" y="540469"/>
                </a:cubicBezTo>
                <a:cubicBezTo>
                  <a:pt x="6995844" y="563977"/>
                  <a:pt x="7014713" y="607241"/>
                  <a:pt x="6983000" y="647858"/>
                </a:cubicBezTo>
                <a:cubicBezTo>
                  <a:pt x="6932665" y="721326"/>
                  <a:pt x="6882326" y="794791"/>
                  <a:pt x="6803806" y="841415"/>
                </a:cubicBezTo>
                <a:cubicBezTo>
                  <a:pt x="6782070" y="852961"/>
                  <a:pt x="6760334" y="864505"/>
                  <a:pt x="6750800" y="885146"/>
                </a:cubicBezTo>
                <a:cubicBezTo>
                  <a:pt x="6703575" y="979914"/>
                  <a:pt x="6627725" y="1056272"/>
                  <a:pt x="6556314" y="1128634"/>
                </a:cubicBezTo>
                <a:cubicBezTo>
                  <a:pt x="6516392" y="1164593"/>
                  <a:pt x="6480465" y="1204992"/>
                  <a:pt x="6498231" y="1269339"/>
                </a:cubicBezTo>
                <a:cubicBezTo>
                  <a:pt x="6501342" y="1290638"/>
                  <a:pt x="6487595" y="1311059"/>
                  <a:pt x="6469852" y="1327041"/>
                </a:cubicBezTo>
                <a:cubicBezTo>
                  <a:pt x="6461200" y="1330816"/>
                  <a:pt x="6456545" y="1339027"/>
                  <a:pt x="6464533" y="1347902"/>
                </a:cubicBezTo>
                <a:cubicBezTo>
                  <a:pt x="6472743" y="1352558"/>
                  <a:pt x="6481171" y="1352999"/>
                  <a:pt x="6485609" y="1349005"/>
                </a:cubicBezTo>
                <a:cubicBezTo>
                  <a:pt x="6534620" y="1300836"/>
                  <a:pt x="6579420" y="1252448"/>
                  <a:pt x="6644411" y="1222027"/>
                </a:cubicBezTo>
                <a:cubicBezTo>
                  <a:pt x="6675217" y="1117945"/>
                  <a:pt x="6783022" y="1077082"/>
                  <a:pt x="6838236" y="991187"/>
                </a:cubicBezTo>
                <a:cubicBezTo>
                  <a:pt x="6842671" y="987193"/>
                  <a:pt x="6842892" y="982976"/>
                  <a:pt x="6847327" y="978980"/>
                </a:cubicBezTo>
                <a:cubicBezTo>
                  <a:pt x="6869066" y="967435"/>
                  <a:pt x="6883695" y="930149"/>
                  <a:pt x="6916313" y="952996"/>
                </a:cubicBezTo>
                <a:cubicBezTo>
                  <a:pt x="6948929" y="975843"/>
                  <a:pt x="6926310" y="1004253"/>
                  <a:pt x="6916557" y="1029108"/>
                </a:cubicBezTo>
                <a:cubicBezTo>
                  <a:pt x="6906140" y="1066614"/>
                  <a:pt x="6883301" y="1099241"/>
                  <a:pt x="6852471" y="1122993"/>
                </a:cubicBezTo>
                <a:cubicBezTo>
                  <a:pt x="6789928" y="1187365"/>
                  <a:pt x="6751795" y="1269925"/>
                  <a:pt x="6693469" y="1334515"/>
                </a:cubicBezTo>
                <a:cubicBezTo>
                  <a:pt x="6675506" y="1354715"/>
                  <a:pt x="6699253" y="1385551"/>
                  <a:pt x="6685063" y="1414403"/>
                </a:cubicBezTo>
                <a:cubicBezTo>
                  <a:pt x="6675088" y="1443475"/>
                  <a:pt x="6673543" y="1472990"/>
                  <a:pt x="6719467" y="1483848"/>
                </a:cubicBezTo>
                <a:cubicBezTo>
                  <a:pt x="6744538" y="1489389"/>
                  <a:pt x="6734562" y="1518460"/>
                  <a:pt x="6725030" y="1539101"/>
                </a:cubicBezTo>
                <a:cubicBezTo>
                  <a:pt x="6715716" y="1555523"/>
                  <a:pt x="6702629" y="1563295"/>
                  <a:pt x="6686430" y="1549764"/>
                </a:cubicBezTo>
                <a:cubicBezTo>
                  <a:pt x="6678443" y="1540889"/>
                  <a:pt x="6666460" y="1527580"/>
                  <a:pt x="6648717" y="1543562"/>
                </a:cubicBezTo>
                <a:cubicBezTo>
                  <a:pt x="6652931" y="1543783"/>
                  <a:pt x="6656706" y="1552435"/>
                  <a:pt x="6656706" y="1552435"/>
                </a:cubicBezTo>
                <a:cubicBezTo>
                  <a:pt x="6717283" y="1606338"/>
                  <a:pt x="6711303" y="1639848"/>
                  <a:pt x="6642098" y="1670048"/>
                </a:cubicBezTo>
                <a:cubicBezTo>
                  <a:pt x="6620360" y="1681594"/>
                  <a:pt x="6582868" y="1671177"/>
                  <a:pt x="6577326" y="1696254"/>
                </a:cubicBezTo>
                <a:cubicBezTo>
                  <a:pt x="6566249" y="1746406"/>
                  <a:pt x="6538310" y="1795678"/>
                  <a:pt x="6544095" y="1846714"/>
                </a:cubicBezTo>
                <a:cubicBezTo>
                  <a:pt x="6547206" y="1868014"/>
                  <a:pt x="6554754" y="1885320"/>
                  <a:pt x="6537011" y="1901303"/>
                </a:cubicBezTo>
                <a:cubicBezTo>
                  <a:pt x="6510175" y="1929493"/>
                  <a:pt x="6539240" y="1939471"/>
                  <a:pt x="6555879" y="1944567"/>
                </a:cubicBezTo>
                <a:cubicBezTo>
                  <a:pt x="6584944" y="1954545"/>
                  <a:pt x="6629962" y="1901939"/>
                  <a:pt x="6623078" y="1871985"/>
                </a:cubicBezTo>
                <a:cubicBezTo>
                  <a:pt x="6615749" y="1850464"/>
                  <a:pt x="6616411" y="1837814"/>
                  <a:pt x="6634154" y="1821831"/>
                </a:cubicBezTo>
                <a:cubicBezTo>
                  <a:pt x="6651897" y="1805849"/>
                  <a:pt x="6690935" y="1786755"/>
                  <a:pt x="6641457" y="1763026"/>
                </a:cubicBezTo>
                <a:cubicBezTo>
                  <a:pt x="6633250" y="1758367"/>
                  <a:pt x="6637905" y="1750156"/>
                  <a:pt x="6642561" y="1741943"/>
                </a:cubicBezTo>
                <a:cubicBezTo>
                  <a:pt x="6677384" y="1722629"/>
                  <a:pt x="6696255" y="1765893"/>
                  <a:pt x="6730196" y="1763441"/>
                </a:cubicBezTo>
                <a:cubicBezTo>
                  <a:pt x="6747056" y="1764323"/>
                  <a:pt x="6733307" y="1784744"/>
                  <a:pt x="6728210" y="1801388"/>
                </a:cubicBezTo>
                <a:cubicBezTo>
                  <a:pt x="6718014" y="1834677"/>
                  <a:pt x="6682749" y="1862424"/>
                  <a:pt x="6701837" y="1901474"/>
                </a:cubicBezTo>
                <a:cubicBezTo>
                  <a:pt x="6705834" y="1905909"/>
                  <a:pt x="6701175" y="1914123"/>
                  <a:pt x="6696741" y="1918119"/>
                </a:cubicBezTo>
                <a:cubicBezTo>
                  <a:pt x="6622658" y="1960747"/>
                  <a:pt x="6642873" y="2059044"/>
                  <a:pt x="6589424" y="2111206"/>
                </a:cubicBezTo>
                <a:cubicBezTo>
                  <a:pt x="6576118" y="2123193"/>
                  <a:pt x="6571018" y="2139837"/>
                  <a:pt x="6557714" y="2151823"/>
                </a:cubicBezTo>
                <a:cubicBezTo>
                  <a:pt x="6513796" y="2183348"/>
                  <a:pt x="6490515" y="2224409"/>
                  <a:pt x="6467011" y="2269684"/>
                </a:cubicBezTo>
                <a:cubicBezTo>
                  <a:pt x="6462135" y="2282111"/>
                  <a:pt x="6453264" y="2290102"/>
                  <a:pt x="6448386" y="2302532"/>
                </a:cubicBezTo>
                <a:cubicBezTo>
                  <a:pt x="6446842" y="2332044"/>
                  <a:pt x="6358989" y="2314764"/>
                  <a:pt x="6410695" y="2376658"/>
                </a:cubicBezTo>
                <a:cubicBezTo>
                  <a:pt x="6430447" y="2403058"/>
                  <a:pt x="6424244" y="2440784"/>
                  <a:pt x="6456420" y="2472061"/>
                </a:cubicBezTo>
                <a:cubicBezTo>
                  <a:pt x="6492592" y="2507777"/>
                  <a:pt x="6498373" y="2558813"/>
                  <a:pt x="6466440" y="2603647"/>
                </a:cubicBezTo>
                <a:cubicBezTo>
                  <a:pt x="6379736" y="2725942"/>
                  <a:pt x="6297025" y="2852672"/>
                  <a:pt x="6189907" y="2961216"/>
                </a:cubicBezTo>
                <a:cubicBezTo>
                  <a:pt x="6154200" y="2997398"/>
                  <a:pt x="6114279" y="3033360"/>
                  <a:pt x="6082567" y="3073977"/>
                </a:cubicBezTo>
                <a:cubicBezTo>
                  <a:pt x="6059727" y="3106604"/>
                  <a:pt x="6012478" y="3121043"/>
                  <a:pt x="5977654" y="3140358"/>
                </a:cubicBezTo>
                <a:cubicBezTo>
                  <a:pt x="5960353" y="3147910"/>
                  <a:pt x="5947045" y="3159895"/>
                  <a:pt x="5941728" y="3180757"/>
                </a:cubicBezTo>
                <a:cubicBezTo>
                  <a:pt x="5908251" y="3255104"/>
                  <a:pt x="5866785" y="3320579"/>
                  <a:pt x="5812234" y="3393823"/>
                </a:cubicBezTo>
                <a:cubicBezTo>
                  <a:pt x="5845733" y="3399804"/>
                  <a:pt x="5874797" y="3409780"/>
                  <a:pt x="5904080" y="3415541"/>
                </a:cubicBezTo>
                <a:cubicBezTo>
                  <a:pt x="5920720" y="3420640"/>
                  <a:pt x="5937800" y="3417306"/>
                  <a:pt x="5942679" y="3404878"/>
                </a:cubicBezTo>
                <a:cubicBezTo>
                  <a:pt x="5963070" y="3338300"/>
                  <a:pt x="6057344" y="3313640"/>
                  <a:pt x="6049112" y="3228653"/>
                </a:cubicBezTo>
                <a:cubicBezTo>
                  <a:pt x="6092366" y="3209777"/>
                  <a:pt x="6071929" y="3115698"/>
                  <a:pt x="6159785" y="3132978"/>
                </a:cubicBezTo>
                <a:cubicBezTo>
                  <a:pt x="6184854" y="3138518"/>
                  <a:pt x="6191276" y="3096578"/>
                  <a:pt x="6213234" y="3080816"/>
                </a:cubicBezTo>
                <a:cubicBezTo>
                  <a:pt x="6301065" y="3017768"/>
                  <a:pt x="6348069" y="2927217"/>
                  <a:pt x="6370445" y="2822695"/>
                </a:cubicBezTo>
                <a:cubicBezTo>
                  <a:pt x="6380641" y="2789407"/>
                  <a:pt x="6398384" y="2773423"/>
                  <a:pt x="6432104" y="2775188"/>
                </a:cubicBezTo>
                <a:cubicBezTo>
                  <a:pt x="6454745" y="2827107"/>
                  <a:pt x="6439676" y="2872823"/>
                  <a:pt x="6407522" y="2921874"/>
                </a:cubicBezTo>
                <a:cubicBezTo>
                  <a:pt x="6366497" y="2978915"/>
                  <a:pt x="6354095" y="3054365"/>
                  <a:pt x="6329489" y="3120722"/>
                </a:cubicBezTo>
                <a:cubicBezTo>
                  <a:pt x="6314197" y="3170655"/>
                  <a:pt x="6291136" y="3207497"/>
                  <a:pt x="6243225" y="3234583"/>
                </a:cubicBezTo>
                <a:cubicBezTo>
                  <a:pt x="6182230" y="3269442"/>
                  <a:pt x="6157181" y="3344230"/>
                  <a:pt x="6099959" y="3387741"/>
                </a:cubicBezTo>
                <a:cubicBezTo>
                  <a:pt x="6095303" y="3395954"/>
                  <a:pt x="6090425" y="3408382"/>
                  <a:pt x="6081996" y="3407941"/>
                </a:cubicBezTo>
                <a:cubicBezTo>
                  <a:pt x="6018548" y="3408848"/>
                  <a:pt x="6015459" y="3467875"/>
                  <a:pt x="5992399" y="3504717"/>
                </a:cubicBezTo>
                <a:cubicBezTo>
                  <a:pt x="5964902" y="3545556"/>
                  <a:pt x="5925422" y="3573085"/>
                  <a:pt x="5885943" y="3600612"/>
                </a:cubicBezTo>
                <a:cubicBezTo>
                  <a:pt x="5877290" y="3604388"/>
                  <a:pt x="5876849" y="3612820"/>
                  <a:pt x="5880626" y="3621474"/>
                </a:cubicBezTo>
                <a:cubicBezTo>
                  <a:pt x="5879081" y="3650986"/>
                  <a:pt x="5849354" y="3653659"/>
                  <a:pt x="5845802" y="3640788"/>
                </a:cubicBezTo>
                <a:cubicBezTo>
                  <a:pt x="5826710" y="3601741"/>
                  <a:pt x="5808527" y="3626155"/>
                  <a:pt x="5791004" y="3637920"/>
                </a:cubicBezTo>
                <a:cubicBezTo>
                  <a:pt x="5760174" y="3661676"/>
                  <a:pt x="5741108" y="3702955"/>
                  <a:pt x="5698297" y="3713397"/>
                </a:cubicBezTo>
                <a:cubicBezTo>
                  <a:pt x="5685430" y="3716952"/>
                  <a:pt x="5680332" y="3733596"/>
                  <a:pt x="5683886" y="3746465"/>
                </a:cubicBezTo>
                <a:cubicBezTo>
                  <a:pt x="5694766" y="3780856"/>
                  <a:pt x="5673029" y="3792402"/>
                  <a:pt x="5642861" y="3803509"/>
                </a:cubicBezTo>
                <a:cubicBezTo>
                  <a:pt x="5625340" y="3815274"/>
                  <a:pt x="5580077" y="3791765"/>
                  <a:pt x="5585639" y="3847018"/>
                </a:cubicBezTo>
                <a:cubicBezTo>
                  <a:pt x="5588750" y="3868319"/>
                  <a:pt x="5545275" y="3891412"/>
                  <a:pt x="5581668" y="3922911"/>
                </a:cubicBezTo>
                <a:cubicBezTo>
                  <a:pt x="5593870" y="3932003"/>
                  <a:pt x="5576128" y="3947985"/>
                  <a:pt x="5567258" y="3955979"/>
                </a:cubicBezTo>
                <a:cubicBezTo>
                  <a:pt x="5540862" y="3975734"/>
                  <a:pt x="5506700" y="3982403"/>
                  <a:pt x="5496065" y="4024123"/>
                </a:cubicBezTo>
                <a:cubicBezTo>
                  <a:pt x="5490966" y="4040768"/>
                  <a:pt x="5474546" y="4031455"/>
                  <a:pt x="5462345" y="4022359"/>
                </a:cubicBezTo>
                <a:cubicBezTo>
                  <a:pt x="5433943" y="3999733"/>
                  <a:pt x="5401325" y="3976888"/>
                  <a:pt x="5372922" y="3954263"/>
                </a:cubicBezTo>
                <a:lnTo>
                  <a:pt x="5366641" y="3949724"/>
                </a:lnTo>
                <a:lnTo>
                  <a:pt x="5317779" y="3990916"/>
                </a:lnTo>
                <a:cubicBezTo>
                  <a:pt x="5301191" y="4104366"/>
                  <a:pt x="5117133" y="4272003"/>
                  <a:pt x="5038128" y="4393804"/>
                </a:cubicBezTo>
                <a:cubicBezTo>
                  <a:pt x="4995493" y="4431289"/>
                  <a:pt x="4993405" y="4415678"/>
                  <a:pt x="5004831" y="4382369"/>
                </a:cubicBezTo>
                <a:cubicBezTo>
                  <a:pt x="4966373" y="4451075"/>
                  <a:pt x="4894618" y="4508346"/>
                  <a:pt x="4898795" y="4539566"/>
                </a:cubicBezTo>
                <a:cubicBezTo>
                  <a:pt x="4815614" y="4630147"/>
                  <a:pt x="4759461" y="4685330"/>
                  <a:pt x="4718915" y="4738425"/>
                </a:cubicBezTo>
                <a:cubicBezTo>
                  <a:pt x="4662764" y="4793608"/>
                  <a:pt x="4620128" y="4831092"/>
                  <a:pt x="4532769" y="4890452"/>
                </a:cubicBezTo>
                <a:cubicBezTo>
                  <a:pt x="4515075" y="4876928"/>
                  <a:pt x="4544195" y="4857142"/>
                  <a:pt x="4526503" y="4843619"/>
                </a:cubicBezTo>
                <a:cubicBezTo>
                  <a:pt x="4414200" y="4953986"/>
                  <a:pt x="4346622" y="5042477"/>
                  <a:pt x="4247835" y="5135145"/>
                </a:cubicBezTo>
                <a:cubicBezTo>
                  <a:pt x="4187016" y="5214788"/>
                  <a:pt x="4116243" y="5286824"/>
                  <a:pt x="4024115" y="5366186"/>
                </a:cubicBezTo>
                <a:lnTo>
                  <a:pt x="3995623" y="5389730"/>
                </a:lnTo>
                <a:lnTo>
                  <a:pt x="3986163" y="5416368"/>
                </a:lnTo>
                <a:cubicBezTo>
                  <a:pt x="3980621" y="5441443"/>
                  <a:pt x="3966875" y="5461863"/>
                  <a:pt x="3928277" y="5472526"/>
                </a:cubicBezTo>
                <a:cubicBezTo>
                  <a:pt x="3898331" y="5479414"/>
                  <a:pt x="3871054" y="5516037"/>
                  <a:pt x="3844218" y="5544226"/>
                </a:cubicBezTo>
                <a:cubicBezTo>
                  <a:pt x="3826696" y="5555992"/>
                  <a:pt x="3813391" y="5567978"/>
                  <a:pt x="3792093" y="5571093"/>
                </a:cubicBezTo>
                <a:cubicBezTo>
                  <a:pt x="3770798" y="5574206"/>
                  <a:pt x="3720438" y="5567343"/>
                  <a:pt x="3759942" y="5620143"/>
                </a:cubicBezTo>
                <a:cubicBezTo>
                  <a:pt x="3726221" y="5618379"/>
                  <a:pt x="3768613" y="5696696"/>
                  <a:pt x="3706934" y="5663875"/>
                </a:cubicBezTo>
                <a:cubicBezTo>
                  <a:pt x="3706934" y="5663875"/>
                  <a:pt x="3702717" y="5663654"/>
                  <a:pt x="3702497" y="5667870"/>
                </a:cubicBezTo>
                <a:cubicBezTo>
                  <a:pt x="3657037" y="5728908"/>
                  <a:pt x="3552985" y="5698095"/>
                  <a:pt x="3518847" y="5785093"/>
                </a:cubicBezTo>
                <a:cubicBezTo>
                  <a:pt x="3508650" y="5818381"/>
                  <a:pt x="3481816" y="5846570"/>
                  <a:pt x="3488261" y="5884957"/>
                </a:cubicBezTo>
                <a:cubicBezTo>
                  <a:pt x="3491151" y="5910476"/>
                  <a:pt x="3477623" y="5926679"/>
                  <a:pt x="3464095" y="5942882"/>
                </a:cubicBezTo>
                <a:cubicBezTo>
                  <a:pt x="3415082" y="5991051"/>
                  <a:pt x="3369844" y="6047872"/>
                  <a:pt x="3313061" y="6082948"/>
                </a:cubicBezTo>
                <a:cubicBezTo>
                  <a:pt x="3278236" y="6102265"/>
                  <a:pt x="3263829" y="6135334"/>
                  <a:pt x="3245422" y="6163964"/>
                </a:cubicBezTo>
                <a:cubicBezTo>
                  <a:pt x="3226576" y="6201028"/>
                  <a:pt x="3195749" y="6224781"/>
                  <a:pt x="3153375" y="6226792"/>
                </a:cubicBezTo>
                <a:cubicBezTo>
                  <a:pt x="3068633" y="6230812"/>
                  <a:pt x="3007197" y="6274101"/>
                  <a:pt x="2961294" y="6343572"/>
                </a:cubicBezTo>
                <a:cubicBezTo>
                  <a:pt x="2924264" y="6405051"/>
                  <a:pt x="2869029" y="6410615"/>
                  <a:pt x="2810016" y="6407526"/>
                </a:cubicBezTo>
                <a:cubicBezTo>
                  <a:pt x="2776295" y="6405762"/>
                  <a:pt x="2732798" y="6348525"/>
                  <a:pt x="2738338" y="6323448"/>
                </a:cubicBezTo>
                <a:cubicBezTo>
                  <a:pt x="2745200" y="6273075"/>
                  <a:pt x="2745200" y="6273075"/>
                  <a:pt x="2694401" y="6274643"/>
                </a:cubicBezTo>
                <a:cubicBezTo>
                  <a:pt x="2691288" y="6253343"/>
                  <a:pt x="2708370" y="6250008"/>
                  <a:pt x="2721454" y="6242236"/>
                </a:cubicBezTo>
                <a:cubicBezTo>
                  <a:pt x="2725892" y="6238243"/>
                  <a:pt x="2743192" y="6230691"/>
                  <a:pt x="2735202" y="6221819"/>
                </a:cubicBezTo>
                <a:cubicBezTo>
                  <a:pt x="2691044" y="6177228"/>
                  <a:pt x="2744272" y="6129283"/>
                  <a:pt x="2738271" y="6082464"/>
                </a:cubicBezTo>
                <a:cubicBezTo>
                  <a:pt x="2738711" y="6074030"/>
                  <a:pt x="2735159" y="6061161"/>
                  <a:pt x="2735600" y="6052727"/>
                </a:cubicBezTo>
                <a:cubicBezTo>
                  <a:pt x="2714743" y="6047410"/>
                  <a:pt x="2675264" y="6074938"/>
                  <a:pt x="2676367" y="6053856"/>
                </a:cubicBezTo>
                <a:cubicBezTo>
                  <a:pt x="2674580" y="6007257"/>
                  <a:pt x="2626206" y="5962449"/>
                  <a:pt x="2666789" y="5913839"/>
                </a:cubicBezTo>
                <a:cubicBezTo>
                  <a:pt x="2711808" y="5861233"/>
                  <a:pt x="2752833" y="5804192"/>
                  <a:pt x="2777438" y="5737835"/>
                </a:cubicBezTo>
                <a:cubicBezTo>
                  <a:pt x="2782535" y="5721190"/>
                  <a:pt x="2800057" y="5709425"/>
                  <a:pt x="2784079" y="5691678"/>
                </a:cubicBezTo>
                <a:cubicBezTo>
                  <a:pt x="2767881" y="5678147"/>
                  <a:pt x="2742592" y="5676823"/>
                  <a:pt x="2720855" y="5688369"/>
                </a:cubicBezTo>
                <a:cubicBezTo>
                  <a:pt x="2694460" y="5708127"/>
                  <a:pt x="2672284" y="5728106"/>
                  <a:pt x="2653878" y="5756737"/>
                </a:cubicBezTo>
                <a:cubicBezTo>
                  <a:pt x="2621283" y="5814219"/>
                  <a:pt x="2572491" y="5858170"/>
                  <a:pt x="2519482" y="5901902"/>
                </a:cubicBezTo>
                <a:cubicBezTo>
                  <a:pt x="2515047" y="5905898"/>
                  <a:pt x="2510171" y="5918325"/>
                  <a:pt x="2506174" y="5913889"/>
                </a:cubicBezTo>
                <a:cubicBezTo>
                  <a:pt x="2443172" y="5906365"/>
                  <a:pt x="2427658" y="5960513"/>
                  <a:pt x="2400601" y="5992919"/>
                </a:cubicBezTo>
                <a:cubicBezTo>
                  <a:pt x="2273974" y="6151176"/>
                  <a:pt x="2114951" y="6282369"/>
                  <a:pt x="2004743" y="6449939"/>
                </a:cubicBezTo>
                <a:cubicBezTo>
                  <a:pt x="1990994" y="6470360"/>
                  <a:pt x="1977907" y="6478129"/>
                  <a:pt x="1957495" y="6464378"/>
                </a:cubicBezTo>
                <a:cubicBezTo>
                  <a:pt x="1941296" y="6450848"/>
                  <a:pt x="1937744" y="6437978"/>
                  <a:pt x="1947056" y="6421555"/>
                </a:cubicBezTo>
                <a:cubicBezTo>
                  <a:pt x="1970119" y="6384711"/>
                  <a:pt x="1972325" y="6342549"/>
                  <a:pt x="1974311" y="6304603"/>
                </a:cubicBezTo>
                <a:cubicBezTo>
                  <a:pt x="1976959" y="6254008"/>
                  <a:pt x="1995805" y="6216946"/>
                  <a:pt x="2027074" y="6184760"/>
                </a:cubicBezTo>
                <a:cubicBezTo>
                  <a:pt x="2054130" y="6152354"/>
                  <a:pt x="2073196" y="6111075"/>
                  <a:pt x="2092042" y="6074010"/>
                </a:cubicBezTo>
                <a:cubicBezTo>
                  <a:pt x="2115986" y="6020301"/>
                  <a:pt x="2087145" y="6006109"/>
                  <a:pt x="2045655" y="5991255"/>
                </a:cubicBezTo>
                <a:cubicBezTo>
                  <a:pt x="2033008" y="5990593"/>
                  <a:pt x="2016148" y="5989710"/>
                  <a:pt x="2017031" y="5972846"/>
                </a:cubicBezTo>
                <a:cubicBezTo>
                  <a:pt x="2017913" y="5955981"/>
                  <a:pt x="2034553" y="5961080"/>
                  <a:pt x="2043205" y="5957304"/>
                </a:cubicBezTo>
                <a:cubicBezTo>
                  <a:pt x="2073594" y="5941983"/>
                  <a:pt x="2088002" y="5908915"/>
                  <a:pt x="2089326" y="5883619"/>
                </a:cubicBezTo>
                <a:cubicBezTo>
                  <a:pt x="2086878" y="5849669"/>
                  <a:pt x="2048500" y="5856114"/>
                  <a:pt x="2027203" y="5859228"/>
                </a:cubicBezTo>
                <a:cubicBezTo>
                  <a:pt x="1984613" y="5865456"/>
                  <a:pt x="1950009" y="5880556"/>
                  <a:pt x="1930943" y="5921835"/>
                </a:cubicBezTo>
                <a:cubicBezTo>
                  <a:pt x="1926288" y="5930046"/>
                  <a:pt x="1921188" y="5946690"/>
                  <a:pt x="1904328" y="5945808"/>
                </a:cubicBezTo>
                <a:cubicBezTo>
                  <a:pt x="1891684" y="5945146"/>
                  <a:pt x="1892567" y="5928281"/>
                  <a:pt x="1893008" y="5919849"/>
                </a:cubicBezTo>
                <a:cubicBezTo>
                  <a:pt x="1889894" y="5898548"/>
                  <a:pt x="1877251" y="5897886"/>
                  <a:pt x="1860171" y="5901220"/>
                </a:cubicBezTo>
                <a:cubicBezTo>
                  <a:pt x="1791406" y="5922987"/>
                  <a:pt x="1726856" y="5944977"/>
                  <a:pt x="1681174" y="6010231"/>
                </a:cubicBezTo>
                <a:cubicBezTo>
                  <a:pt x="1672082" y="6022438"/>
                  <a:pt x="1661465" y="6033509"/>
                  <a:pt x="1649893" y="6043868"/>
                </a:cubicBezTo>
                <a:lnTo>
                  <a:pt x="1622071" y="6065956"/>
                </a:lnTo>
                <a:lnTo>
                  <a:pt x="1540971" y="6160162"/>
                </a:lnTo>
                <a:cubicBezTo>
                  <a:pt x="1544660" y="6175465"/>
                  <a:pt x="1544660" y="6175465"/>
                  <a:pt x="1544660" y="6175465"/>
                </a:cubicBezTo>
                <a:cubicBezTo>
                  <a:pt x="1544660" y="6175465"/>
                  <a:pt x="1529348" y="6179157"/>
                  <a:pt x="1529348" y="6179157"/>
                </a:cubicBezTo>
                <a:cubicBezTo>
                  <a:pt x="1533038" y="6194462"/>
                  <a:pt x="1506106" y="6217148"/>
                  <a:pt x="1506106" y="6217148"/>
                </a:cubicBezTo>
                <a:cubicBezTo>
                  <a:pt x="1494484" y="6236145"/>
                  <a:pt x="1490795" y="6220840"/>
                  <a:pt x="1502416" y="6201844"/>
                </a:cubicBezTo>
                <a:lnTo>
                  <a:pt x="1501761" y="6194940"/>
                </a:lnTo>
                <a:lnTo>
                  <a:pt x="1514037" y="6182848"/>
                </a:lnTo>
                <a:cubicBezTo>
                  <a:pt x="1506382" y="6184694"/>
                  <a:pt x="1502554" y="6185617"/>
                  <a:pt x="1501102" y="6187991"/>
                </a:cubicBezTo>
                <a:lnTo>
                  <a:pt x="1501761" y="6194940"/>
                </a:lnTo>
                <a:lnTo>
                  <a:pt x="1484784" y="6211661"/>
                </a:lnTo>
                <a:cubicBezTo>
                  <a:pt x="1457624" y="6247055"/>
                  <a:pt x="1435730" y="6294843"/>
                  <a:pt x="1409997" y="6288901"/>
                </a:cubicBezTo>
                <a:cubicBezTo>
                  <a:pt x="1476958" y="6163447"/>
                  <a:pt x="1464022" y="6084581"/>
                  <a:pt x="1511970" y="5984207"/>
                </a:cubicBezTo>
                <a:lnTo>
                  <a:pt x="1538118" y="5938165"/>
                </a:lnTo>
                <a:lnTo>
                  <a:pt x="1548035" y="5889113"/>
                </a:lnTo>
                <a:cubicBezTo>
                  <a:pt x="1559112" y="5838960"/>
                  <a:pt x="1574406" y="5789026"/>
                  <a:pt x="1598127" y="5739534"/>
                </a:cubicBezTo>
                <a:cubicBezTo>
                  <a:pt x="1548210" y="5724239"/>
                  <a:pt x="1509613" y="5734902"/>
                  <a:pt x="1482117" y="5775743"/>
                </a:cubicBezTo>
                <a:cubicBezTo>
                  <a:pt x="1459274" y="5808369"/>
                  <a:pt x="1447291" y="5795057"/>
                  <a:pt x="1436192" y="5764882"/>
                </a:cubicBezTo>
                <a:cubicBezTo>
                  <a:pt x="1420876" y="5734487"/>
                  <a:pt x="1439282" y="5705855"/>
                  <a:pt x="1440826" y="5676343"/>
                </a:cubicBezTo>
                <a:cubicBezTo>
                  <a:pt x="1447026" y="5638616"/>
                  <a:pt x="1457440" y="5601112"/>
                  <a:pt x="1463644" y="5563387"/>
                </a:cubicBezTo>
                <a:cubicBezTo>
                  <a:pt x="1464306" y="5550738"/>
                  <a:pt x="1473617" y="5534314"/>
                  <a:pt x="1461191" y="5529435"/>
                </a:cubicBezTo>
                <a:cubicBezTo>
                  <a:pt x="1444773" y="5520123"/>
                  <a:pt x="1431467" y="5532109"/>
                  <a:pt x="1422596" y="5540099"/>
                </a:cubicBezTo>
                <a:cubicBezTo>
                  <a:pt x="1413725" y="5548091"/>
                  <a:pt x="1404631" y="5560299"/>
                  <a:pt x="1395762" y="5568288"/>
                </a:cubicBezTo>
                <a:cubicBezTo>
                  <a:pt x="1332778" y="5641094"/>
                  <a:pt x="1265360" y="5717893"/>
                  <a:pt x="1198384" y="5786259"/>
                </a:cubicBezTo>
                <a:cubicBezTo>
                  <a:pt x="1167334" y="5814228"/>
                  <a:pt x="1128294" y="5833325"/>
                  <a:pt x="1083475" y="5801385"/>
                </a:cubicBezTo>
                <a:cubicBezTo>
                  <a:pt x="1067276" y="5787855"/>
                  <a:pt x="1045979" y="5790966"/>
                  <a:pt x="1028677" y="5798517"/>
                </a:cubicBezTo>
                <a:cubicBezTo>
                  <a:pt x="1024242" y="5802511"/>
                  <a:pt x="1015593" y="5806287"/>
                  <a:pt x="1011155" y="5810283"/>
                </a:cubicBezTo>
                <a:cubicBezTo>
                  <a:pt x="981651" y="5808739"/>
                  <a:pt x="943494" y="5810970"/>
                  <a:pt x="927957" y="5784790"/>
                </a:cubicBezTo>
                <a:cubicBezTo>
                  <a:pt x="912422" y="5758611"/>
                  <a:pt x="934822" y="5734415"/>
                  <a:pt x="956779" y="5718655"/>
                </a:cubicBezTo>
                <a:cubicBezTo>
                  <a:pt x="1027750" y="5654725"/>
                  <a:pt x="1086517" y="5581701"/>
                  <a:pt x="1129307" y="5490928"/>
                </a:cubicBezTo>
                <a:cubicBezTo>
                  <a:pt x="1143276" y="5466293"/>
                  <a:pt x="1135509" y="5453203"/>
                  <a:pt x="1119531" y="5435456"/>
                </a:cubicBezTo>
                <a:cubicBezTo>
                  <a:pt x="1099557" y="5413272"/>
                  <a:pt x="1085810" y="5433691"/>
                  <a:pt x="1072503" y="5445678"/>
                </a:cubicBezTo>
                <a:cubicBezTo>
                  <a:pt x="1041453" y="5473647"/>
                  <a:pt x="1010402" y="5501616"/>
                  <a:pt x="979575" y="5525371"/>
                </a:cubicBezTo>
                <a:cubicBezTo>
                  <a:pt x="962053" y="5537137"/>
                  <a:pt x="940535" y="5544464"/>
                  <a:pt x="928994" y="5522724"/>
                </a:cubicBezTo>
                <a:cubicBezTo>
                  <a:pt x="917452" y="5500980"/>
                  <a:pt x="946957" y="5502524"/>
                  <a:pt x="960263" y="5490538"/>
                </a:cubicBezTo>
                <a:cubicBezTo>
                  <a:pt x="968915" y="5486762"/>
                  <a:pt x="977785" y="5478772"/>
                  <a:pt x="986437" y="5474996"/>
                </a:cubicBezTo>
                <a:cubicBezTo>
                  <a:pt x="1048315" y="5423273"/>
                  <a:pt x="1048535" y="5419058"/>
                  <a:pt x="969776" y="5389568"/>
                </a:cubicBezTo>
                <a:cubicBezTo>
                  <a:pt x="949140" y="5380034"/>
                  <a:pt x="953797" y="5371821"/>
                  <a:pt x="954680" y="5354956"/>
                </a:cubicBezTo>
                <a:cubicBezTo>
                  <a:pt x="971516" y="5275510"/>
                  <a:pt x="996344" y="5204938"/>
                  <a:pt x="1074861" y="5158314"/>
                </a:cubicBezTo>
                <a:cubicBezTo>
                  <a:pt x="1144950" y="5111247"/>
                  <a:pt x="1198840" y="5050652"/>
                  <a:pt x="1244742" y="4981183"/>
                </a:cubicBezTo>
                <a:cubicBezTo>
                  <a:pt x="1295081" y="4907718"/>
                  <a:pt x="1373818" y="4856877"/>
                  <a:pt x="1412173" y="4770102"/>
                </a:cubicBezTo>
                <a:cubicBezTo>
                  <a:pt x="1417049" y="4757675"/>
                  <a:pt x="1430136" y="4749903"/>
                  <a:pt x="1438788" y="4746127"/>
                </a:cubicBezTo>
                <a:cubicBezTo>
                  <a:pt x="1556787" y="4671975"/>
                  <a:pt x="1646605" y="4570983"/>
                  <a:pt x="1732425" y="4465552"/>
                </a:cubicBezTo>
                <a:cubicBezTo>
                  <a:pt x="1750388" y="4445353"/>
                  <a:pt x="1772789" y="4421159"/>
                  <a:pt x="1748821" y="4394540"/>
                </a:cubicBezTo>
                <a:cubicBezTo>
                  <a:pt x="1725078" y="4363700"/>
                  <a:pt x="1698683" y="4383458"/>
                  <a:pt x="1672290" y="4403217"/>
                </a:cubicBezTo>
                <a:cubicBezTo>
                  <a:pt x="1641461" y="4426970"/>
                  <a:pt x="1607635" y="4447395"/>
                  <a:pt x="1577250" y="4472757"/>
                </a:cubicBezTo>
                <a:lnTo>
                  <a:pt x="1569145" y="4480975"/>
                </a:lnTo>
                <a:lnTo>
                  <a:pt x="1566853" y="4487821"/>
                </a:lnTo>
                <a:lnTo>
                  <a:pt x="1525477" y="4532306"/>
                </a:lnTo>
                <a:lnTo>
                  <a:pt x="1502850" y="4571916"/>
                </a:lnTo>
                <a:cubicBezTo>
                  <a:pt x="1495425" y="4592665"/>
                  <a:pt x="1482172" y="4603599"/>
                  <a:pt x="1467364" y="4603880"/>
                </a:cubicBezTo>
                <a:lnTo>
                  <a:pt x="1460649" y="4601625"/>
                </a:lnTo>
                <a:lnTo>
                  <a:pt x="1386972" y="4686679"/>
                </a:lnTo>
                <a:cubicBezTo>
                  <a:pt x="1330821" y="4741863"/>
                  <a:pt x="1288186" y="4779347"/>
                  <a:pt x="1200827" y="4838705"/>
                </a:cubicBezTo>
                <a:cubicBezTo>
                  <a:pt x="1183133" y="4825183"/>
                  <a:pt x="1212253" y="4805396"/>
                  <a:pt x="1194561" y="4791874"/>
                </a:cubicBezTo>
                <a:cubicBezTo>
                  <a:pt x="1082258" y="4902239"/>
                  <a:pt x="1014680" y="4990732"/>
                  <a:pt x="915893" y="5083399"/>
                </a:cubicBezTo>
                <a:cubicBezTo>
                  <a:pt x="834799" y="5189590"/>
                  <a:pt x="736014" y="5282257"/>
                  <a:pt x="592502" y="5396799"/>
                </a:cubicBezTo>
                <a:cubicBezTo>
                  <a:pt x="662169" y="5323918"/>
                  <a:pt x="601841" y="5347880"/>
                  <a:pt x="555028" y="5354143"/>
                </a:cubicBezTo>
                <a:cubicBezTo>
                  <a:pt x="539424" y="5356231"/>
                  <a:pt x="525907" y="5373929"/>
                  <a:pt x="510304" y="5376018"/>
                </a:cubicBezTo>
                <a:cubicBezTo>
                  <a:pt x="510304" y="5376018"/>
                  <a:pt x="508215" y="5360407"/>
                  <a:pt x="521730" y="5342708"/>
                </a:cubicBezTo>
                <a:cubicBezTo>
                  <a:pt x="521730" y="5342708"/>
                  <a:pt x="521730" y="5342708"/>
                  <a:pt x="535246" y="5325010"/>
                </a:cubicBezTo>
                <a:cubicBezTo>
                  <a:pt x="508215" y="5360407"/>
                  <a:pt x="501949" y="5313575"/>
                  <a:pt x="560189" y="5274003"/>
                </a:cubicBezTo>
                <a:cubicBezTo>
                  <a:pt x="560189" y="5274003"/>
                  <a:pt x="560189" y="5274003"/>
                  <a:pt x="577882" y="5287525"/>
                </a:cubicBezTo>
                <a:cubicBezTo>
                  <a:pt x="593485" y="5285438"/>
                  <a:pt x="607002" y="5267739"/>
                  <a:pt x="607002" y="5267739"/>
                </a:cubicBezTo>
                <a:cubicBezTo>
                  <a:pt x="624694" y="5281262"/>
                  <a:pt x="609090" y="5283350"/>
                  <a:pt x="595575" y="5301047"/>
                </a:cubicBezTo>
                <a:cubicBezTo>
                  <a:pt x="595575" y="5301047"/>
                  <a:pt x="595575" y="5301047"/>
                  <a:pt x="582059" y="5318746"/>
                </a:cubicBezTo>
                <a:cubicBezTo>
                  <a:pt x="655903" y="5277087"/>
                  <a:pt x="768206" y="5166720"/>
                  <a:pt x="764028" y="5135499"/>
                </a:cubicBezTo>
                <a:cubicBezTo>
                  <a:pt x="876330" y="5025133"/>
                  <a:pt x="1008414" y="4943900"/>
                  <a:pt x="1044783" y="4859584"/>
                </a:cubicBezTo>
                <a:cubicBezTo>
                  <a:pt x="1114450" y="4786703"/>
                  <a:pt x="1105112" y="4835622"/>
                  <a:pt x="1163352" y="4796049"/>
                </a:cubicBezTo>
                <a:cubicBezTo>
                  <a:pt x="1233019" y="4723168"/>
                  <a:pt x="1199721" y="4711733"/>
                  <a:pt x="1240268" y="4658638"/>
                </a:cubicBezTo>
                <a:cubicBezTo>
                  <a:pt x="1266009" y="4643277"/>
                  <a:pt x="1288693" y="4627330"/>
                  <a:pt x="1308875" y="4611223"/>
                </a:cubicBezTo>
                <a:lnTo>
                  <a:pt x="1328941" y="4593105"/>
                </a:lnTo>
                <a:lnTo>
                  <a:pt x="1163695" y="4712707"/>
                </a:lnTo>
                <a:cubicBezTo>
                  <a:pt x="1096601" y="4763100"/>
                  <a:pt x="1031506" y="4815711"/>
                  <a:pt x="971403" y="4873868"/>
                </a:cubicBezTo>
                <a:cubicBezTo>
                  <a:pt x="913519" y="4930027"/>
                  <a:pt x="856073" y="4977754"/>
                  <a:pt x="767779" y="4968905"/>
                </a:cubicBezTo>
                <a:cubicBezTo>
                  <a:pt x="750919" y="4968023"/>
                  <a:pt x="733617" y="4975574"/>
                  <a:pt x="720089" y="4991775"/>
                </a:cubicBezTo>
                <a:cubicBezTo>
                  <a:pt x="670195" y="5056809"/>
                  <a:pt x="596773" y="5086788"/>
                  <a:pt x="527126" y="5125420"/>
                </a:cubicBezTo>
                <a:cubicBezTo>
                  <a:pt x="479214" y="5152509"/>
                  <a:pt x="435521" y="5179817"/>
                  <a:pt x="391825" y="5207124"/>
                </a:cubicBezTo>
                <a:cubicBezTo>
                  <a:pt x="370088" y="5218670"/>
                  <a:pt x="344137" y="5229994"/>
                  <a:pt x="319287" y="5220239"/>
                </a:cubicBezTo>
                <a:cubicBezTo>
                  <a:pt x="294660" y="5206268"/>
                  <a:pt x="270030" y="5192293"/>
                  <a:pt x="301522" y="5155892"/>
                </a:cubicBezTo>
                <a:cubicBezTo>
                  <a:pt x="354971" y="5103728"/>
                  <a:pt x="375582" y="5032936"/>
                  <a:pt x="421703" y="4959251"/>
                </a:cubicBezTo>
                <a:cubicBezTo>
                  <a:pt x="340075" y="4984572"/>
                  <a:pt x="267534" y="4997688"/>
                  <a:pt x="218080" y="5054288"/>
                </a:cubicBezTo>
                <a:cubicBezTo>
                  <a:pt x="208988" y="5066494"/>
                  <a:pt x="195901" y="5074266"/>
                  <a:pt x="179262" y="5069167"/>
                </a:cubicBezTo>
                <a:cubicBezTo>
                  <a:pt x="162843" y="5059850"/>
                  <a:pt x="171936" y="5047644"/>
                  <a:pt x="176812" y="5035217"/>
                </a:cubicBezTo>
                <a:cubicBezTo>
                  <a:pt x="182131" y="5014355"/>
                  <a:pt x="170147" y="5001045"/>
                  <a:pt x="153507" y="4995946"/>
                </a:cubicBezTo>
                <a:cubicBezTo>
                  <a:pt x="128659" y="4986191"/>
                  <a:pt x="119125" y="5006832"/>
                  <a:pt x="118242" y="5023697"/>
                </a:cubicBezTo>
                <a:cubicBezTo>
                  <a:pt x="116477" y="5057424"/>
                  <a:pt x="94960" y="5064756"/>
                  <a:pt x="69672" y="5063432"/>
                </a:cubicBezTo>
                <a:cubicBezTo>
                  <a:pt x="35731" y="5065884"/>
                  <a:pt x="2673" y="5051468"/>
                  <a:pt x="0" y="5021735"/>
                </a:cubicBezTo>
                <a:cubicBezTo>
                  <a:pt x="1545" y="4992221"/>
                  <a:pt x="35045" y="4998203"/>
                  <a:pt x="60557" y="4995310"/>
                </a:cubicBezTo>
                <a:cubicBezTo>
                  <a:pt x="68985" y="4995751"/>
                  <a:pt x="73423" y="4991755"/>
                  <a:pt x="86066" y="4992417"/>
                </a:cubicBezTo>
                <a:cubicBezTo>
                  <a:pt x="78961" y="4966679"/>
                  <a:pt x="57225" y="4978224"/>
                  <a:pt x="45021" y="4969131"/>
                </a:cubicBezTo>
                <a:cubicBezTo>
                  <a:pt x="24608" y="4955378"/>
                  <a:pt x="4192" y="4941627"/>
                  <a:pt x="39016" y="4922312"/>
                </a:cubicBezTo>
                <a:cubicBezTo>
                  <a:pt x="52103" y="4914540"/>
                  <a:pt x="56318" y="4914761"/>
                  <a:pt x="52986" y="4897675"/>
                </a:cubicBezTo>
                <a:cubicBezTo>
                  <a:pt x="47866" y="4833991"/>
                  <a:pt x="63599" y="4775626"/>
                  <a:pt x="83327" y="4721697"/>
                </a:cubicBezTo>
                <a:cubicBezTo>
                  <a:pt x="107494" y="4663774"/>
                  <a:pt x="131658" y="4605850"/>
                  <a:pt x="134968" y="4542607"/>
                </a:cubicBezTo>
                <a:cubicBezTo>
                  <a:pt x="135630" y="4529958"/>
                  <a:pt x="140947" y="4509098"/>
                  <a:pt x="149820" y="4501107"/>
                </a:cubicBezTo>
                <a:cubicBezTo>
                  <a:pt x="197949" y="4469804"/>
                  <a:pt x="187953" y="4418546"/>
                  <a:pt x="185721" y="4380380"/>
                </a:cubicBezTo>
                <a:cubicBezTo>
                  <a:pt x="186824" y="4359299"/>
                  <a:pt x="180603" y="4316695"/>
                  <a:pt x="168840" y="4299168"/>
                </a:cubicBezTo>
                <a:cubicBezTo>
                  <a:pt x="140878" y="4268111"/>
                  <a:pt x="158400" y="4256345"/>
                  <a:pt x="176363" y="4236145"/>
                </a:cubicBezTo>
                <a:cubicBezTo>
                  <a:pt x="189671" y="4224160"/>
                  <a:pt x="202758" y="4216390"/>
                  <a:pt x="182566" y="4198422"/>
                </a:cubicBezTo>
                <a:cubicBezTo>
                  <a:pt x="178570" y="4193984"/>
                  <a:pt x="178791" y="4189767"/>
                  <a:pt x="174797" y="4185330"/>
                </a:cubicBezTo>
                <a:cubicBezTo>
                  <a:pt x="226702" y="4162681"/>
                  <a:pt x="178769" y="4109439"/>
                  <a:pt x="209819" y="4081470"/>
                </a:cubicBezTo>
                <a:cubicBezTo>
                  <a:pt x="218910" y="4069263"/>
                  <a:pt x="211584" y="4047740"/>
                  <a:pt x="208252" y="4030654"/>
                </a:cubicBezTo>
                <a:cubicBezTo>
                  <a:pt x="198254" y="3979400"/>
                  <a:pt x="216879" y="3946552"/>
                  <a:pt x="264570" y="3923679"/>
                </a:cubicBezTo>
                <a:cubicBezTo>
                  <a:pt x="316474" y="3901030"/>
                  <a:pt x="364605" y="3869726"/>
                  <a:pt x="400974" y="3820896"/>
                </a:cubicBezTo>
                <a:cubicBezTo>
                  <a:pt x="405409" y="3816900"/>
                  <a:pt x="414058" y="3813127"/>
                  <a:pt x="414499" y="3804693"/>
                </a:cubicBezTo>
                <a:cubicBezTo>
                  <a:pt x="432220" y="3708382"/>
                  <a:pt x="527821" y="3658426"/>
                  <a:pt x="570169" y="3576085"/>
                </a:cubicBezTo>
                <a:cubicBezTo>
                  <a:pt x="616952" y="3489751"/>
                  <a:pt x="684150" y="3417169"/>
                  <a:pt x="739142" y="3335491"/>
                </a:cubicBezTo>
                <a:cubicBezTo>
                  <a:pt x="808106" y="3229178"/>
                  <a:pt x="896819" y="3149266"/>
                  <a:pt x="977767" y="3056263"/>
                </a:cubicBezTo>
                <a:cubicBezTo>
                  <a:pt x="1063369" y="2955049"/>
                  <a:pt x="1120349" y="2835428"/>
                  <a:pt x="1185315" y="2724678"/>
                </a:cubicBezTo>
                <a:cubicBezTo>
                  <a:pt x="1203720" y="2696046"/>
                  <a:pt x="1226781" y="2659203"/>
                  <a:pt x="1185956" y="2631700"/>
                </a:cubicBezTo>
                <a:lnTo>
                  <a:pt x="1184401" y="2626072"/>
                </a:lnTo>
                <a:lnTo>
                  <a:pt x="1173243" y="2644084"/>
                </a:lnTo>
                <a:cubicBezTo>
                  <a:pt x="1168020" y="2657531"/>
                  <a:pt x="1166028" y="2672444"/>
                  <a:pt x="1169705" y="2689893"/>
                </a:cubicBezTo>
                <a:cubicBezTo>
                  <a:pt x="1135543" y="2709573"/>
                  <a:pt x="1161227" y="2785791"/>
                  <a:pt x="1086684" y="2779583"/>
                </a:cubicBezTo>
                <a:cubicBezTo>
                  <a:pt x="1065356" y="2777306"/>
                  <a:pt x="1063911" y="2812723"/>
                  <a:pt x="1047140" y="2827845"/>
                </a:cubicBezTo>
                <a:cubicBezTo>
                  <a:pt x="980058" y="2888329"/>
                  <a:pt x="949422" y="2967866"/>
                  <a:pt x="940529" y="3056720"/>
                </a:cubicBezTo>
                <a:cubicBezTo>
                  <a:pt x="935149" y="3085303"/>
                  <a:pt x="921899" y="3100217"/>
                  <a:pt x="893738" y="3101877"/>
                </a:cubicBezTo>
                <a:cubicBezTo>
                  <a:pt x="870128" y="3060869"/>
                  <a:pt x="878405" y="3021515"/>
                  <a:pt x="900556" y="2977811"/>
                </a:cubicBezTo>
                <a:cubicBezTo>
                  <a:pt x="929333" y="2926651"/>
                  <a:pt x="932639" y="2862858"/>
                  <a:pt x="946920" y="2805484"/>
                </a:cubicBezTo>
                <a:cubicBezTo>
                  <a:pt x="954990" y="2762609"/>
                  <a:pt x="970723" y="2729884"/>
                  <a:pt x="1007991" y="2702956"/>
                </a:cubicBezTo>
                <a:cubicBezTo>
                  <a:pt x="1031699" y="2685660"/>
                  <a:pt x="1047018" y="2660908"/>
                  <a:pt x="1061846" y="2635301"/>
                </a:cubicBezTo>
                <a:lnTo>
                  <a:pt x="1065180" y="2629726"/>
                </a:lnTo>
                <a:lnTo>
                  <a:pt x="1069875" y="2618870"/>
                </a:lnTo>
                <a:lnTo>
                  <a:pt x="1072037" y="2618260"/>
                </a:lnTo>
                <a:lnTo>
                  <a:pt x="1076372" y="2611011"/>
                </a:lnTo>
                <a:lnTo>
                  <a:pt x="1076437" y="2603702"/>
                </a:lnTo>
                <a:lnTo>
                  <a:pt x="1069875" y="2618870"/>
                </a:lnTo>
                <a:lnTo>
                  <a:pt x="1063474" y="2620676"/>
                </a:lnTo>
                <a:cubicBezTo>
                  <a:pt x="1050512" y="2637650"/>
                  <a:pt x="1035547" y="2639652"/>
                  <a:pt x="1048509" y="2622678"/>
                </a:cubicBezTo>
                <a:cubicBezTo>
                  <a:pt x="1048509" y="2622678"/>
                  <a:pt x="1059469" y="2590734"/>
                  <a:pt x="1074434" y="2588731"/>
                </a:cubicBezTo>
                <a:cubicBezTo>
                  <a:pt x="1074434" y="2588731"/>
                  <a:pt x="1072430" y="2573759"/>
                  <a:pt x="1072430" y="2573759"/>
                </a:cubicBezTo>
                <a:cubicBezTo>
                  <a:pt x="1072430" y="2573759"/>
                  <a:pt x="1072430" y="2573759"/>
                  <a:pt x="1087395" y="2571757"/>
                </a:cubicBezTo>
                <a:cubicBezTo>
                  <a:pt x="1159160" y="2425000"/>
                  <a:pt x="1247893" y="2291212"/>
                  <a:pt x="1359603" y="2215307"/>
                </a:cubicBezTo>
                <a:cubicBezTo>
                  <a:pt x="1375512" y="2106503"/>
                  <a:pt x="1552034" y="1945728"/>
                  <a:pt x="1627804" y="1828915"/>
                </a:cubicBezTo>
                <a:cubicBezTo>
                  <a:pt x="1668695" y="1792965"/>
                  <a:pt x="1670698" y="1807936"/>
                  <a:pt x="1659738" y="1839882"/>
                </a:cubicBezTo>
                <a:cubicBezTo>
                  <a:pt x="1696622" y="1773988"/>
                  <a:pt x="1765439" y="1719063"/>
                  <a:pt x="1761434" y="1689119"/>
                </a:cubicBezTo>
                <a:cubicBezTo>
                  <a:pt x="1841211" y="1602248"/>
                  <a:pt x="1895063" y="1549324"/>
                  <a:pt x="1933950" y="1498403"/>
                </a:cubicBezTo>
                <a:cubicBezTo>
                  <a:pt x="1987802" y="1445479"/>
                  <a:pt x="2028691" y="1409529"/>
                  <a:pt x="2112475" y="1352601"/>
                </a:cubicBezTo>
                <a:cubicBezTo>
                  <a:pt x="2125201" y="1362327"/>
                  <a:pt x="2112674" y="1375433"/>
                  <a:pt x="2112772" y="1386849"/>
                </a:cubicBezTo>
                <a:lnTo>
                  <a:pt x="2115875" y="1392643"/>
                </a:lnTo>
                <a:lnTo>
                  <a:pt x="2368381" y="1113415"/>
                </a:lnTo>
                <a:lnTo>
                  <a:pt x="2372963" y="1120035"/>
                </a:lnTo>
                <a:lnTo>
                  <a:pt x="2380065" y="1123576"/>
                </a:lnTo>
                <a:lnTo>
                  <a:pt x="2385743" y="1117924"/>
                </a:lnTo>
                <a:cubicBezTo>
                  <a:pt x="2463516" y="1016082"/>
                  <a:pt x="2558258" y="927208"/>
                  <a:pt x="2695893" y="817356"/>
                </a:cubicBezTo>
                <a:cubicBezTo>
                  <a:pt x="2629078" y="887253"/>
                  <a:pt x="2686938" y="864273"/>
                  <a:pt x="2731833" y="858265"/>
                </a:cubicBezTo>
                <a:cubicBezTo>
                  <a:pt x="2746799" y="856263"/>
                  <a:pt x="2759761" y="839288"/>
                  <a:pt x="2774726" y="837287"/>
                </a:cubicBezTo>
                <a:cubicBezTo>
                  <a:pt x="2774726" y="837287"/>
                  <a:pt x="2775228" y="841029"/>
                  <a:pt x="2774108" y="846894"/>
                </a:cubicBezTo>
                <a:lnTo>
                  <a:pt x="2767188" y="861843"/>
                </a:lnTo>
                <a:lnTo>
                  <a:pt x="2872754" y="766749"/>
                </a:lnTo>
                <a:cubicBezTo>
                  <a:pt x="2912674" y="730790"/>
                  <a:pt x="2932623" y="672646"/>
                  <a:pt x="3000067" y="676175"/>
                </a:cubicBezTo>
                <a:cubicBezTo>
                  <a:pt x="3012711" y="676837"/>
                  <a:pt x="3022244" y="656196"/>
                  <a:pt x="3027122" y="643768"/>
                </a:cubicBezTo>
                <a:cubicBezTo>
                  <a:pt x="3043077" y="581187"/>
                  <a:pt x="3079446" y="532356"/>
                  <a:pt x="3127576" y="501053"/>
                </a:cubicBezTo>
                <a:cubicBezTo>
                  <a:pt x="3179922" y="469970"/>
                  <a:pt x="3229595" y="409153"/>
                  <a:pt x="3302819" y="463719"/>
                </a:cubicBezTo>
                <a:cubicBezTo>
                  <a:pt x="3331222" y="486345"/>
                  <a:pt x="3351635" y="500096"/>
                  <a:pt x="3349649" y="538040"/>
                </a:cubicBezTo>
                <a:cubicBezTo>
                  <a:pt x="3345457" y="618149"/>
                  <a:pt x="3320189" y="697154"/>
                  <a:pt x="3290926" y="771722"/>
                </a:cubicBezTo>
                <a:cubicBezTo>
                  <a:pt x="3286050" y="784152"/>
                  <a:pt x="3268528" y="795917"/>
                  <a:pt x="3284726" y="809448"/>
                </a:cubicBezTo>
                <a:cubicBezTo>
                  <a:pt x="3300924" y="822978"/>
                  <a:pt x="3318226" y="815429"/>
                  <a:pt x="3331534" y="803443"/>
                </a:cubicBezTo>
                <a:cubicBezTo>
                  <a:pt x="3362805" y="771258"/>
                  <a:pt x="3394074" y="739072"/>
                  <a:pt x="3421571" y="698234"/>
                </a:cubicBezTo>
                <a:cubicBezTo>
                  <a:pt x="3513815" y="550861"/>
                  <a:pt x="3654875" y="439867"/>
                  <a:pt x="3767311" y="310461"/>
                </a:cubicBezTo>
                <a:cubicBezTo>
                  <a:pt x="3785275" y="290261"/>
                  <a:pt x="3815663" y="274944"/>
                  <a:pt x="3837621" y="259179"/>
                </a:cubicBezTo>
                <a:cubicBezTo>
                  <a:pt x="3855143" y="247413"/>
                  <a:pt x="3872667" y="235647"/>
                  <a:pt x="3883987" y="261605"/>
                </a:cubicBezTo>
                <a:cubicBezTo>
                  <a:pt x="3891756" y="274697"/>
                  <a:pt x="3904843" y="266925"/>
                  <a:pt x="3913493" y="263149"/>
                </a:cubicBezTo>
                <a:cubicBezTo>
                  <a:pt x="3965617" y="236283"/>
                  <a:pt x="3990247" y="250257"/>
                  <a:pt x="4000022" y="305729"/>
                </a:cubicBezTo>
                <a:cubicBezTo>
                  <a:pt x="3999801" y="309945"/>
                  <a:pt x="4003578" y="318597"/>
                  <a:pt x="4007791" y="318818"/>
                </a:cubicBezTo>
                <a:cubicBezTo>
                  <a:pt x="4081895" y="356518"/>
                  <a:pt x="4036878" y="409124"/>
                  <a:pt x="4025798" y="459279"/>
                </a:cubicBezTo>
                <a:cubicBezTo>
                  <a:pt x="4021143" y="467488"/>
                  <a:pt x="4016488" y="475699"/>
                  <a:pt x="4011832" y="483913"/>
                </a:cubicBezTo>
                <a:cubicBezTo>
                  <a:pt x="3983010" y="550049"/>
                  <a:pt x="3998546" y="576228"/>
                  <a:pt x="4065987" y="579758"/>
                </a:cubicBezTo>
                <a:cubicBezTo>
                  <a:pt x="4070201" y="579978"/>
                  <a:pt x="4074418" y="580199"/>
                  <a:pt x="4074639" y="575982"/>
                </a:cubicBezTo>
                <a:cubicBezTo>
                  <a:pt x="4094367" y="522055"/>
                  <a:pt x="4174012" y="534677"/>
                  <a:pt x="4189966" y="472096"/>
                </a:cubicBezTo>
                <a:cubicBezTo>
                  <a:pt x="4200604" y="430376"/>
                  <a:pt x="4227216" y="406403"/>
                  <a:pt x="4274024" y="400396"/>
                </a:cubicBezTo>
                <a:cubicBezTo>
                  <a:pt x="4224988" y="368235"/>
                  <a:pt x="4218324" y="334064"/>
                  <a:pt x="4242487" y="276141"/>
                </a:cubicBezTo>
                <a:cubicBezTo>
                  <a:pt x="4247143" y="267928"/>
                  <a:pt x="4252019" y="255500"/>
                  <a:pt x="4264444" y="260379"/>
                </a:cubicBezTo>
                <a:cubicBezTo>
                  <a:pt x="4276870" y="265257"/>
                  <a:pt x="4271993" y="277685"/>
                  <a:pt x="4267336" y="285896"/>
                </a:cubicBezTo>
                <a:cubicBezTo>
                  <a:pt x="4262459" y="298326"/>
                  <a:pt x="4257582" y="310753"/>
                  <a:pt x="4265129" y="328059"/>
                </a:cubicBezTo>
                <a:cubicBezTo>
                  <a:pt x="4286207" y="329162"/>
                  <a:pt x="4291303" y="312518"/>
                  <a:pt x="4291965" y="299870"/>
                </a:cubicBezTo>
                <a:cubicBezTo>
                  <a:pt x="4294392" y="253489"/>
                  <a:pt x="4313679" y="207993"/>
                  <a:pt x="4324535" y="162056"/>
                </a:cubicBezTo>
                <a:cubicBezTo>
                  <a:pt x="4340049" y="107909"/>
                  <a:pt x="4367327" y="71285"/>
                  <a:pt x="4426778" y="65942"/>
                </a:cubicBezTo>
                <a:cubicBezTo>
                  <a:pt x="4439644" y="62387"/>
                  <a:pt x="4452290" y="63048"/>
                  <a:pt x="4457387" y="46404"/>
                </a:cubicBezTo>
                <a:cubicBezTo>
                  <a:pt x="4472018" y="9120"/>
                  <a:pt x="4506180" y="2453"/>
                  <a:pt x="4540121" y="0"/>
                </a:cubicBezTo>
                <a:close/>
              </a:path>
            </a:pathLst>
          </a:custGeom>
          <a:solidFill>
            <a:schemeClr val="bg1">
              <a:lumMod val="95000"/>
            </a:schemeClr>
          </a:solidFill>
          <a:effectLst>
            <a:innerShdw blurRad="63500" dist="50800" dir="18900000">
              <a:prstClr val="black">
                <a:alpha val="50000"/>
              </a:prstClr>
            </a:innerShdw>
          </a:effectLst>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29254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069077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Images &amp; Contents Layout">
    <p:spTree>
      <p:nvGrpSpPr>
        <p:cNvPr id="1" name=""/>
        <p:cNvGrpSpPr/>
        <p:nvPr/>
      </p:nvGrpSpPr>
      <p:grpSpPr>
        <a:xfrm>
          <a:off x="0" y="0"/>
          <a:ext cx="0" cy="0"/>
          <a:chOff x="0" y="0"/>
          <a:chExt cx="0" cy="0"/>
        </a:xfrm>
      </p:grpSpPr>
      <p:sp>
        <p:nvSpPr>
          <p:cNvPr id="20" name="Picture Placeholder 8"/>
          <p:cNvSpPr>
            <a:spLocks noGrp="1"/>
          </p:cNvSpPr>
          <p:nvPr>
            <p:ph type="pic" sz="quarter" idx="12" hasCustomPrompt="1"/>
          </p:nvPr>
        </p:nvSpPr>
        <p:spPr>
          <a:xfrm>
            <a:off x="6143114"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1" name="Picture Placeholder 8"/>
          <p:cNvSpPr>
            <a:spLocks noGrp="1"/>
          </p:cNvSpPr>
          <p:nvPr>
            <p:ph type="pic" sz="quarter" idx="13" hasCustomPrompt="1"/>
          </p:nvPr>
        </p:nvSpPr>
        <p:spPr>
          <a:xfrm>
            <a:off x="684887" y="3207932"/>
            <a:ext cx="5364000" cy="3145645"/>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3" name="Picture Placeholder 8"/>
          <p:cNvSpPr>
            <a:spLocks noGrp="1"/>
          </p:cNvSpPr>
          <p:nvPr>
            <p:ph type="pic" sz="quarter" idx="14" hasCustomPrompt="1"/>
          </p:nvPr>
        </p:nvSpPr>
        <p:spPr>
          <a:xfrm>
            <a:off x="8870136"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1378138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45323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134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12-May-22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10211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12-May-22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75039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12-May-22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23757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12-May-22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1032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566A2B-CD5E-40F5-BFDE-BBA4CD6911B5}" type="datetimeFigureOut">
              <a:rPr lang="en-US" smtClean="0"/>
              <a:t>12-May-22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1581413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12-May-22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7408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12-May-22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27434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12-May-22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495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12-May-22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5266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12-May-22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04897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12-May-22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35492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12-May-22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99941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228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7" name="Rectangle 16">
            <a:extLst>
              <a:ext uri="{FF2B5EF4-FFF2-40B4-BE49-F238E27FC236}">
                <a16:creationId xmlns:a16="http://schemas.microsoft.com/office/drawing/2014/main" id="{2C16816E-120B-4EE4-BA99-A3865910D1F9}"/>
              </a:ext>
            </a:extLst>
          </p:cNvPr>
          <p:cNvSpPr/>
          <p:nvPr userDrawn="1"/>
        </p:nvSpPr>
        <p:spPr>
          <a:xfrm>
            <a:off x="0" y="1711853"/>
            <a:ext cx="12192000" cy="2225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그림 개체 틀 2">
            <a:extLst>
              <a:ext uri="{FF2B5EF4-FFF2-40B4-BE49-F238E27FC236}">
                <a16:creationId xmlns:a16="http://schemas.microsoft.com/office/drawing/2014/main" id="{2F3F27EA-37A2-43EE-80BC-136B20FA7D8D}"/>
              </a:ext>
            </a:extLst>
          </p:cNvPr>
          <p:cNvSpPr>
            <a:spLocks noGrp="1"/>
          </p:cNvSpPr>
          <p:nvPr>
            <p:ph type="pic" sz="quarter" idx="14" hasCustomPrompt="1"/>
          </p:nvPr>
        </p:nvSpPr>
        <p:spPr>
          <a:xfrm>
            <a:off x="4354502"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그림 개체 틀 2">
            <a:extLst>
              <a:ext uri="{FF2B5EF4-FFF2-40B4-BE49-F238E27FC236}">
                <a16:creationId xmlns:a16="http://schemas.microsoft.com/office/drawing/2014/main" id="{D061F51E-0F7D-43E2-BFE9-8084F70025B7}"/>
              </a:ext>
            </a:extLst>
          </p:cNvPr>
          <p:cNvSpPr>
            <a:spLocks noGrp="1"/>
          </p:cNvSpPr>
          <p:nvPr>
            <p:ph type="pic" sz="quarter" idx="15" hasCustomPrompt="1"/>
          </p:nvPr>
        </p:nvSpPr>
        <p:spPr>
          <a:xfrm>
            <a:off x="6845221"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그림 개체 틀 2">
            <a:extLst>
              <a:ext uri="{FF2B5EF4-FFF2-40B4-BE49-F238E27FC236}">
                <a16:creationId xmlns:a16="http://schemas.microsoft.com/office/drawing/2014/main" id="{676CAC46-D06D-41EF-93D2-88C4B28D1871}"/>
              </a:ext>
            </a:extLst>
          </p:cNvPr>
          <p:cNvSpPr>
            <a:spLocks noGrp="1"/>
          </p:cNvSpPr>
          <p:nvPr>
            <p:ph type="pic" sz="quarter" idx="16" hasCustomPrompt="1"/>
          </p:nvPr>
        </p:nvSpPr>
        <p:spPr>
          <a:xfrm>
            <a:off x="9345638"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21" name="그룹 2">
            <a:extLst>
              <a:ext uri="{FF2B5EF4-FFF2-40B4-BE49-F238E27FC236}">
                <a16:creationId xmlns:a16="http://schemas.microsoft.com/office/drawing/2014/main" id="{683784F2-CEBF-4D2D-AED0-CC5F6B943072}"/>
              </a:ext>
            </a:extLst>
          </p:cNvPr>
          <p:cNvGrpSpPr/>
          <p:nvPr userDrawn="1"/>
        </p:nvGrpSpPr>
        <p:grpSpPr>
          <a:xfrm>
            <a:off x="4354502" y="3657845"/>
            <a:ext cx="2077328" cy="936104"/>
            <a:chOff x="4446036" y="3296029"/>
            <a:chExt cx="1852059" cy="936104"/>
          </a:xfrm>
        </p:grpSpPr>
        <p:sp>
          <p:nvSpPr>
            <p:cNvPr id="22" name="Rectangle 21">
              <a:extLst>
                <a:ext uri="{FF2B5EF4-FFF2-40B4-BE49-F238E27FC236}">
                  <a16:creationId xmlns:a16="http://schemas.microsoft.com/office/drawing/2014/main" id="{5A1725A5-C318-4F03-8A70-9C8194C0D119}"/>
                </a:ext>
              </a:extLst>
            </p:cNvPr>
            <p:cNvSpPr/>
            <p:nvPr userDrawn="1"/>
          </p:nvSpPr>
          <p:spPr>
            <a:xfrm>
              <a:off x="4446036" y="329602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22">
              <a:extLst>
                <a:ext uri="{FF2B5EF4-FFF2-40B4-BE49-F238E27FC236}">
                  <a16:creationId xmlns:a16="http://schemas.microsoft.com/office/drawing/2014/main" id="{99125EB3-BF8C-46D5-BF53-C2D95A660A41}"/>
                </a:ext>
              </a:extLst>
            </p:cNvPr>
            <p:cNvSpPr/>
            <p:nvPr userDrawn="1"/>
          </p:nvSpPr>
          <p:spPr>
            <a:xfrm>
              <a:off x="4446036" y="395248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4" name="그룹 3">
            <a:extLst>
              <a:ext uri="{FF2B5EF4-FFF2-40B4-BE49-F238E27FC236}">
                <a16:creationId xmlns:a16="http://schemas.microsoft.com/office/drawing/2014/main" id="{3E4851FF-0276-4DB9-9D79-C6FD78B81B2B}"/>
              </a:ext>
            </a:extLst>
          </p:cNvPr>
          <p:cNvGrpSpPr/>
          <p:nvPr userDrawn="1"/>
        </p:nvGrpSpPr>
        <p:grpSpPr>
          <a:xfrm>
            <a:off x="6845221" y="3657845"/>
            <a:ext cx="2077328" cy="936104"/>
            <a:chOff x="7046603" y="3303644"/>
            <a:chExt cx="1852059" cy="936104"/>
          </a:xfrm>
        </p:grpSpPr>
        <p:sp>
          <p:nvSpPr>
            <p:cNvPr id="25" name="Rectangle 24">
              <a:extLst>
                <a:ext uri="{FF2B5EF4-FFF2-40B4-BE49-F238E27FC236}">
                  <a16:creationId xmlns:a16="http://schemas.microsoft.com/office/drawing/2014/main" id="{ED1F80E7-4123-4268-A5C6-70DE48640135}"/>
                </a:ext>
              </a:extLst>
            </p:cNvPr>
            <p:cNvSpPr/>
            <p:nvPr userDrawn="1"/>
          </p:nvSpPr>
          <p:spPr>
            <a:xfrm>
              <a:off x="7046603" y="3303644"/>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Rectangle 25">
              <a:extLst>
                <a:ext uri="{FF2B5EF4-FFF2-40B4-BE49-F238E27FC236}">
                  <a16:creationId xmlns:a16="http://schemas.microsoft.com/office/drawing/2014/main" id="{8EF39642-9393-4A9C-894C-DBF916DA9CFC}"/>
                </a:ext>
              </a:extLst>
            </p:cNvPr>
            <p:cNvSpPr/>
            <p:nvPr userDrawn="1"/>
          </p:nvSpPr>
          <p:spPr>
            <a:xfrm>
              <a:off x="7046603" y="3960100"/>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7" name="그룹 4">
            <a:extLst>
              <a:ext uri="{FF2B5EF4-FFF2-40B4-BE49-F238E27FC236}">
                <a16:creationId xmlns:a16="http://schemas.microsoft.com/office/drawing/2014/main" id="{CF3D58A7-D9A0-46D6-A473-550BA988535F}"/>
              </a:ext>
            </a:extLst>
          </p:cNvPr>
          <p:cNvGrpSpPr/>
          <p:nvPr userDrawn="1"/>
        </p:nvGrpSpPr>
        <p:grpSpPr>
          <a:xfrm>
            <a:off x="9345638" y="3657845"/>
            <a:ext cx="2077328" cy="936104"/>
            <a:chOff x="9446869" y="3311259"/>
            <a:chExt cx="1852059" cy="936104"/>
          </a:xfrm>
        </p:grpSpPr>
        <p:sp>
          <p:nvSpPr>
            <p:cNvPr id="28" name="Rectangle 27">
              <a:extLst>
                <a:ext uri="{FF2B5EF4-FFF2-40B4-BE49-F238E27FC236}">
                  <a16:creationId xmlns:a16="http://schemas.microsoft.com/office/drawing/2014/main" id="{A897FC37-915A-4007-ABB4-E2D5A1F7A924}"/>
                </a:ext>
              </a:extLst>
            </p:cNvPr>
            <p:cNvSpPr/>
            <p:nvPr userDrawn="1"/>
          </p:nvSpPr>
          <p:spPr>
            <a:xfrm>
              <a:off x="9446869" y="331125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9" name="Rectangle 28">
              <a:extLst>
                <a:ext uri="{FF2B5EF4-FFF2-40B4-BE49-F238E27FC236}">
                  <a16:creationId xmlns:a16="http://schemas.microsoft.com/office/drawing/2014/main" id="{704EC1E1-8DDF-4F6D-8F2A-3AB6E4F2E23B}"/>
                </a:ext>
              </a:extLst>
            </p:cNvPr>
            <p:cNvSpPr/>
            <p:nvPr userDrawn="1"/>
          </p:nvSpPr>
          <p:spPr>
            <a:xfrm>
              <a:off x="9446869" y="396771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0" name="Rectangle 29">
            <a:extLst>
              <a:ext uri="{FF2B5EF4-FFF2-40B4-BE49-F238E27FC236}">
                <a16:creationId xmlns:a16="http://schemas.microsoft.com/office/drawing/2014/main" id="{BD53399F-4B30-4CD5-AF8B-0759923C1817}"/>
              </a:ext>
            </a:extLst>
          </p:cNvPr>
          <p:cNvSpPr/>
          <p:nvPr userDrawn="1"/>
        </p:nvSpPr>
        <p:spPr>
          <a:xfrm>
            <a:off x="0" y="151487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300969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79858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566A2B-CD5E-40F5-BFDE-BBA4CD6911B5}" type="datetimeFigureOut">
              <a:rPr lang="en-US" smtClean="0"/>
              <a:t>12-May-22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3667939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Images &amp; Contents Layout">
    <p:spTree>
      <p:nvGrpSpPr>
        <p:cNvPr id="1" name=""/>
        <p:cNvGrpSpPr/>
        <p:nvPr/>
      </p:nvGrpSpPr>
      <p:grpSpPr>
        <a:xfrm>
          <a:off x="0" y="0"/>
          <a:ext cx="0" cy="0"/>
          <a:chOff x="0" y="0"/>
          <a:chExt cx="0" cy="0"/>
        </a:xfrm>
      </p:grpSpPr>
      <p:sp>
        <p:nvSpPr>
          <p:cNvPr id="20" name="Picture Placeholder 8"/>
          <p:cNvSpPr>
            <a:spLocks noGrp="1"/>
          </p:cNvSpPr>
          <p:nvPr>
            <p:ph type="pic" sz="quarter" idx="12" hasCustomPrompt="1"/>
          </p:nvPr>
        </p:nvSpPr>
        <p:spPr>
          <a:xfrm>
            <a:off x="6143114"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1" name="Picture Placeholder 8"/>
          <p:cNvSpPr>
            <a:spLocks noGrp="1"/>
          </p:cNvSpPr>
          <p:nvPr>
            <p:ph type="pic" sz="quarter" idx="13" hasCustomPrompt="1"/>
          </p:nvPr>
        </p:nvSpPr>
        <p:spPr>
          <a:xfrm>
            <a:off x="684887" y="3207932"/>
            <a:ext cx="5364000" cy="3145645"/>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3" name="Picture Placeholder 8"/>
          <p:cNvSpPr>
            <a:spLocks noGrp="1"/>
          </p:cNvSpPr>
          <p:nvPr>
            <p:ph type="pic" sz="quarter" idx="14" hasCustomPrompt="1"/>
          </p:nvPr>
        </p:nvSpPr>
        <p:spPr>
          <a:xfrm>
            <a:off x="8870136"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2056531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0" y="0"/>
            <a:ext cx="12192000" cy="685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456640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247973" y="244099"/>
            <a:ext cx="11696055" cy="6369803"/>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968007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164510" y="635635"/>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37793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440">
          <p15:clr>
            <a:srgbClr val="FBAE40"/>
          </p15:clr>
        </p15:guide>
        <p15:guide id="2"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3_캡션 있는 콘텐츠">
    <p:spTree>
      <p:nvGrpSpPr>
        <p:cNvPr id="1" name=""/>
        <p:cNvGrpSpPr/>
        <p:nvPr/>
      </p:nvGrpSpPr>
      <p:grpSpPr>
        <a:xfrm>
          <a:off x="0" y="0"/>
          <a:ext cx="0" cy="0"/>
          <a:chOff x="0" y="0"/>
          <a:chExt cx="0" cy="0"/>
        </a:xfrm>
      </p:grpSpPr>
      <p:sp>
        <p:nvSpPr>
          <p:cNvPr id="9" name="그림 개체 틀 21">
            <a:extLst>
              <a:ext uri="{FF2B5EF4-FFF2-40B4-BE49-F238E27FC236}">
                <a16:creationId xmlns:a16="http://schemas.microsoft.com/office/drawing/2014/main" id="{5E2EB29C-531A-426D-8D92-913DE5F35C88}"/>
              </a:ext>
            </a:extLst>
          </p:cNvPr>
          <p:cNvSpPr>
            <a:spLocks noGrp="1"/>
          </p:cNvSpPr>
          <p:nvPr>
            <p:ph type="pic" idx="16" hasCustomPrompt="1"/>
          </p:nvPr>
        </p:nvSpPr>
        <p:spPr>
          <a:xfrm>
            <a:off x="452313" y="181904"/>
            <a:ext cx="6998756" cy="6471290"/>
          </a:xfrm>
          <a:custGeom>
            <a:avLst/>
            <a:gdLst>
              <a:gd name="connsiteX0" fmla="*/ 4043260 w 6998756"/>
              <a:gd name="connsiteY0" fmla="*/ 5264682 h 6471290"/>
              <a:gd name="connsiteX1" fmla="*/ 4031821 w 6998756"/>
              <a:gd name="connsiteY1" fmla="*/ 5270785 h 6471290"/>
              <a:gd name="connsiteX2" fmla="*/ 4032292 w 6998756"/>
              <a:gd name="connsiteY2" fmla="*/ 5276701 h 6471290"/>
              <a:gd name="connsiteX3" fmla="*/ 4034244 w 6998756"/>
              <a:gd name="connsiteY3" fmla="*/ 5274954 h 6471290"/>
              <a:gd name="connsiteX4" fmla="*/ 4177955 w 6998756"/>
              <a:gd name="connsiteY4" fmla="*/ 5062815 h 6471290"/>
              <a:gd name="connsiteX5" fmla="*/ 4151119 w 6998756"/>
              <a:gd name="connsiteY5" fmla="*/ 5091007 h 6471290"/>
              <a:gd name="connsiteX6" fmla="*/ 4049761 w 6998756"/>
              <a:gd name="connsiteY6" fmla="*/ 5170256 h 6471290"/>
              <a:gd name="connsiteX7" fmla="*/ 4024029 w 6998756"/>
              <a:gd name="connsiteY7" fmla="*/ 5177366 h 6471290"/>
              <a:gd name="connsiteX8" fmla="*/ 4022926 w 6998756"/>
              <a:gd name="connsiteY8" fmla="*/ 5198446 h 6471290"/>
              <a:gd name="connsiteX9" fmla="*/ 4060897 w 6998756"/>
              <a:gd name="connsiteY9" fmla="*/ 5230028 h 6471290"/>
              <a:gd name="connsiteX10" fmla="*/ 4066183 w 6998756"/>
              <a:gd name="connsiteY10" fmla="*/ 5238570 h 6471290"/>
              <a:gd name="connsiteX11" fmla="*/ 4079684 w 6998756"/>
              <a:gd name="connsiteY11" fmla="*/ 5223190 h 6471290"/>
              <a:gd name="connsiteX12" fmla="*/ 4095970 w 6998756"/>
              <a:gd name="connsiteY12" fmla="*/ 5187245 h 6471290"/>
              <a:gd name="connsiteX13" fmla="*/ 4182101 w 6998756"/>
              <a:gd name="connsiteY13" fmla="*/ 5109429 h 6471290"/>
              <a:gd name="connsiteX14" fmla="*/ 4237020 w 6998756"/>
              <a:gd name="connsiteY14" fmla="*/ 5063016 h 6471290"/>
              <a:gd name="connsiteX15" fmla="*/ 4212822 w 6998756"/>
              <a:gd name="connsiteY15" fmla="*/ 5065367 h 6471290"/>
              <a:gd name="connsiteX16" fmla="*/ 4177955 w 6998756"/>
              <a:gd name="connsiteY16" fmla="*/ 5062815 h 6471290"/>
              <a:gd name="connsiteX17" fmla="*/ 5215197 w 6998756"/>
              <a:gd name="connsiteY17" fmla="*/ 4051921 h 6471290"/>
              <a:gd name="connsiteX18" fmla="*/ 5209287 w 6998756"/>
              <a:gd name="connsiteY18" fmla="*/ 4054961 h 6471290"/>
              <a:gd name="connsiteX19" fmla="*/ 5077055 w 6998756"/>
              <a:gd name="connsiteY19" fmla="*/ 4196673 h 6471290"/>
              <a:gd name="connsiteX20" fmla="*/ 5001206 w 6998756"/>
              <a:gd name="connsiteY20" fmla="*/ 4273031 h 6471290"/>
              <a:gd name="connsiteX21" fmla="*/ 4886981 w 6998756"/>
              <a:gd name="connsiteY21" fmla="*/ 4355836 h 6471290"/>
              <a:gd name="connsiteX22" fmla="*/ 4737493 w 6998756"/>
              <a:gd name="connsiteY22" fmla="*/ 4466390 h 6471290"/>
              <a:gd name="connsiteX23" fmla="*/ 4675172 w 6998756"/>
              <a:gd name="connsiteY23" fmla="*/ 4526545 h 6471290"/>
              <a:gd name="connsiteX24" fmla="*/ 4419003 w 6998756"/>
              <a:gd name="connsiteY24" fmla="*/ 4737211 h 6471290"/>
              <a:gd name="connsiteX25" fmla="*/ 4405257 w 6998756"/>
              <a:gd name="connsiteY25" fmla="*/ 4757629 h 6471290"/>
              <a:gd name="connsiteX26" fmla="*/ 4375773 w 6998756"/>
              <a:gd name="connsiteY26" fmla="*/ 4836413 h 6471290"/>
              <a:gd name="connsiteX27" fmla="*/ 4253140 w 6998756"/>
              <a:gd name="connsiteY27" fmla="*/ 4999107 h 6471290"/>
              <a:gd name="connsiteX28" fmla="*/ 4258591 w 6998756"/>
              <a:gd name="connsiteY28" fmla="*/ 5043850 h 6471290"/>
              <a:gd name="connsiteX29" fmla="*/ 4255556 w 6998756"/>
              <a:gd name="connsiteY29" fmla="*/ 5047350 h 6471290"/>
              <a:gd name="connsiteX30" fmla="*/ 4264823 w 6998756"/>
              <a:gd name="connsiteY30" fmla="*/ 5039519 h 6471290"/>
              <a:gd name="connsiteX31" fmla="*/ 4376726 w 6998756"/>
              <a:gd name="connsiteY31" fmla="*/ 4911330 h 6471290"/>
              <a:gd name="connsiteX32" fmla="*/ 4495294 w 6998756"/>
              <a:gd name="connsiteY32" fmla="*/ 4847795 h 6471290"/>
              <a:gd name="connsiteX33" fmla="*/ 4572211 w 6998756"/>
              <a:gd name="connsiteY33" fmla="*/ 4710384 h 6471290"/>
              <a:gd name="connsiteX34" fmla="*/ 4769783 w 6998756"/>
              <a:gd name="connsiteY34" fmla="*/ 4525049 h 6471290"/>
              <a:gd name="connsiteX35" fmla="*/ 4934059 w 6998756"/>
              <a:gd name="connsiteY35" fmla="*/ 4328278 h 6471290"/>
              <a:gd name="connsiteX36" fmla="*/ 4982961 w 6998756"/>
              <a:gd name="connsiteY36" fmla="*/ 4337626 h 6471290"/>
              <a:gd name="connsiteX37" fmla="*/ 5112069 w 6998756"/>
              <a:gd name="connsiteY37" fmla="*/ 4191493 h 6471290"/>
              <a:gd name="connsiteX38" fmla="*/ 1421611 w 6998756"/>
              <a:gd name="connsiteY38" fmla="*/ 2211251 h 6471290"/>
              <a:gd name="connsiteX39" fmla="*/ 1365366 w 6998756"/>
              <a:gd name="connsiteY39" fmla="*/ 2295734 h 6471290"/>
              <a:gd name="connsiteX40" fmla="*/ 1342943 w 6998756"/>
              <a:gd name="connsiteY40" fmla="*/ 2329145 h 6471290"/>
              <a:gd name="connsiteX41" fmla="*/ 1346081 w 6998756"/>
              <a:gd name="connsiteY41" fmla="*/ 2326178 h 6471290"/>
              <a:gd name="connsiteX42" fmla="*/ 1416062 w 6998756"/>
              <a:gd name="connsiteY42" fmla="*/ 2254923 h 6471290"/>
              <a:gd name="connsiteX43" fmla="*/ 1424962 w 6998756"/>
              <a:gd name="connsiteY43" fmla="*/ 2226134 h 6471290"/>
              <a:gd name="connsiteX44" fmla="*/ 1507160 w 6998756"/>
              <a:gd name="connsiteY44" fmla="*/ 2090249 h 6471290"/>
              <a:gd name="connsiteX45" fmla="*/ 1456732 w 6998756"/>
              <a:gd name="connsiteY45" fmla="*/ 2158498 h 6471290"/>
              <a:gd name="connsiteX46" fmla="*/ 1438688 w 6998756"/>
              <a:gd name="connsiteY46" fmla="*/ 2185602 h 6471290"/>
              <a:gd name="connsiteX47" fmla="*/ 1453739 w 6998756"/>
              <a:gd name="connsiteY47" fmla="*/ 2174973 h 6471290"/>
              <a:gd name="connsiteX48" fmla="*/ 1497217 w 6998756"/>
              <a:gd name="connsiteY48" fmla="*/ 2133545 h 6471290"/>
              <a:gd name="connsiteX49" fmla="*/ 1506065 w 6998756"/>
              <a:gd name="connsiteY49" fmla="*/ 2103875 h 6471290"/>
              <a:gd name="connsiteX50" fmla="*/ 2705909 w 6998756"/>
              <a:gd name="connsiteY50" fmla="*/ 892212 h 6471290"/>
              <a:gd name="connsiteX51" fmla="*/ 2531391 w 6998756"/>
              <a:gd name="connsiteY51" fmla="*/ 1067958 h 6471290"/>
              <a:gd name="connsiteX52" fmla="*/ 2527236 w 6998756"/>
              <a:gd name="connsiteY52" fmla="*/ 1071711 h 6471290"/>
              <a:gd name="connsiteX53" fmla="*/ 2540897 w 6998756"/>
              <a:gd name="connsiteY53" fmla="*/ 1082319 h 6471290"/>
              <a:gd name="connsiteX54" fmla="*/ 2608179 w 6998756"/>
              <a:gd name="connsiteY54" fmla="*/ 1057301 h 6471290"/>
              <a:gd name="connsiteX55" fmla="*/ 2608400 w 6998756"/>
              <a:gd name="connsiteY55" fmla="*/ 1053087 h 6471290"/>
              <a:gd name="connsiteX56" fmla="*/ 2661800 w 6998756"/>
              <a:gd name="connsiteY56" fmla="*/ 970335 h 6471290"/>
              <a:gd name="connsiteX57" fmla="*/ 2701077 w 6998756"/>
              <a:gd name="connsiteY57" fmla="*/ 926778 h 6471290"/>
              <a:gd name="connsiteX58" fmla="*/ 2690340 w 6998756"/>
              <a:gd name="connsiteY58" fmla="*/ 932395 h 6471290"/>
              <a:gd name="connsiteX59" fmla="*/ 2681987 w 6998756"/>
              <a:gd name="connsiteY59" fmla="*/ 941132 h 6471290"/>
              <a:gd name="connsiteX60" fmla="*/ 2692947 w 6998756"/>
              <a:gd name="connsiteY60" fmla="*/ 909186 h 6471290"/>
              <a:gd name="connsiteX61" fmla="*/ 2705909 w 6998756"/>
              <a:gd name="connsiteY61" fmla="*/ 892212 h 6471290"/>
              <a:gd name="connsiteX62" fmla="*/ 4540121 w 6998756"/>
              <a:gd name="connsiteY62" fmla="*/ 0 h 6471290"/>
              <a:gd name="connsiteX63" fmla="*/ 4614250 w 6998756"/>
              <a:gd name="connsiteY63" fmla="*/ 118030 h 6471290"/>
              <a:gd name="connsiteX64" fmla="*/ 4522491 w 6998756"/>
              <a:gd name="connsiteY64" fmla="*/ 417627 h 6471290"/>
              <a:gd name="connsiteX65" fmla="*/ 4470146 w 6998756"/>
              <a:gd name="connsiteY65" fmla="*/ 448710 h 6471290"/>
              <a:gd name="connsiteX66" fmla="*/ 4460369 w 6998756"/>
              <a:gd name="connsiteY66" fmla="*/ 393237 h 6471290"/>
              <a:gd name="connsiteX67" fmla="*/ 4471888 w 6998756"/>
              <a:gd name="connsiteY67" fmla="*/ 334651 h 6471290"/>
              <a:gd name="connsiteX68" fmla="*/ 4346608 w 6998756"/>
              <a:gd name="connsiteY68" fmla="*/ 547938 h 6471290"/>
              <a:gd name="connsiteX69" fmla="*/ 4409589 w 6998756"/>
              <a:gd name="connsiteY69" fmla="*/ 475135 h 6471290"/>
              <a:gd name="connsiteX70" fmla="*/ 4439977 w 6998756"/>
              <a:gd name="connsiteY70" fmla="*/ 459814 h 6471290"/>
              <a:gd name="connsiteX71" fmla="*/ 4472154 w 6998756"/>
              <a:gd name="connsiteY71" fmla="*/ 491091 h 6471290"/>
              <a:gd name="connsiteX72" fmla="*/ 4449975 w 6998756"/>
              <a:gd name="connsiteY72" fmla="*/ 511071 h 6471290"/>
              <a:gd name="connsiteX73" fmla="*/ 4431129 w 6998756"/>
              <a:gd name="connsiteY73" fmla="*/ 548132 h 6471290"/>
              <a:gd name="connsiteX74" fmla="*/ 4430269 w 6998756"/>
              <a:gd name="connsiteY74" fmla="*/ 645326 h 6471290"/>
              <a:gd name="connsiteX75" fmla="*/ 4395666 w 6998756"/>
              <a:gd name="connsiteY75" fmla="*/ 660427 h 6471290"/>
              <a:gd name="connsiteX76" fmla="*/ 4373488 w 6998756"/>
              <a:gd name="connsiteY76" fmla="*/ 680406 h 6471290"/>
              <a:gd name="connsiteX77" fmla="*/ 4414559 w 6998756"/>
              <a:gd name="connsiteY77" fmla="*/ 784020 h 6471290"/>
              <a:gd name="connsiteX78" fmla="*/ 4422767 w 6998756"/>
              <a:gd name="connsiteY78" fmla="*/ 788678 h 6471290"/>
              <a:gd name="connsiteX79" fmla="*/ 4429411 w 6998756"/>
              <a:gd name="connsiteY79" fmla="*/ 742520 h 6471290"/>
              <a:gd name="connsiteX80" fmla="*/ 4451809 w 6998756"/>
              <a:gd name="connsiteY80" fmla="*/ 718327 h 6471290"/>
              <a:gd name="connsiteX81" fmla="*/ 4467567 w 6998756"/>
              <a:gd name="connsiteY81" fmla="*/ 740289 h 6471290"/>
              <a:gd name="connsiteX82" fmla="*/ 4442321 w 6998756"/>
              <a:gd name="connsiteY82" fmla="*/ 899623 h 6471290"/>
              <a:gd name="connsiteX83" fmla="*/ 4556766 w 6998756"/>
              <a:gd name="connsiteY83" fmla="*/ 812602 h 6471290"/>
              <a:gd name="connsiteX84" fmla="*/ 4566521 w 6998756"/>
              <a:gd name="connsiteY84" fmla="*/ 787747 h 6471290"/>
              <a:gd name="connsiteX85" fmla="*/ 4618624 w 6998756"/>
              <a:gd name="connsiteY85" fmla="*/ 680552 h 6471290"/>
              <a:gd name="connsiteX86" fmla="*/ 4803157 w 6998756"/>
              <a:gd name="connsiteY86" fmla="*/ 546465 h 6471290"/>
              <a:gd name="connsiteX87" fmla="*/ 4865500 w 6998756"/>
              <a:gd name="connsiteY87" fmla="*/ 566639 h 6471290"/>
              <a:gd name="connsiteX88" fmla="*/ 4903482 w 6998756"/>
              <a:gd name="connsiteY88" fmla="*/ 729279 h 6471290"/>
              <a:gd name="connsiteX89" fmla="*/ 4937665 w 6998756"/>
              <a:gd name="connsiteY89" fmla="*/ 802942 h 6471290"/>
              <a:gd name="connsiteX90" fmla="*/ 4940801 w 6998756"/>
              <a:gd name="connsiteY90" fmla="*/ 904573 h 6471290"/>
              <a:gd name="connsiteX91" fmla="*/ 4928178 w 6998756"/>
              <a:gd name="connsiteY91" fmla="*/ 984237 h 6471290"/>
              <a:gd name="connsiteX92" fmla="*/ 5017798 w 6998756"/>
              <a:gd name="connsiteY92" fmla="*/ 967790 h 6471290"/>
              <a:gd name="connsiteX93" fmla="*/ 5223627 w 6998756"/>
              <a:gd name="connsiteY93" fmla="*/ 830590 h 6471290"/>
              <a:gd name="connsiteX94" fmla="*/ 5273324 w 6998756"/>
              <a:gd name="connsiteY94" fmla="*/ 850102 h 6471290"/>
              <a:gd name="connsiteX95" fmla="*/ 5288860 w 6998756"/>
              <a:gd name="connsiteY95" fmla="*/ 876281 h 6471290"/>
              <a:gd name="connsiteX96" fmla="*/ 5291114 w 6998756"/>
              <a:gd name="connsiteY96" fmla="*/ 994777 h 6471290"/>
              <a:gd name="connsiteX97" fmla="*/ 5099915 w 6998756"/>
              <a:gd name="connsiteY97" fmla="*/ 1094692 h 6471290"/>
              <a:gd name="connsiteX98" fmla="*/ 5072638 w 6998756"/>
              <a:gd name="connsiteY98" fmla="*/ 1131316 h 6471290"/>
              <a:gd name="connsiteX99" fmla="*/ 4999438 w 6998756"/>
              <a:gd name="connsiteY99" fmla="*/ 1157078 h 6471290"/>
              <a:gd name="connsiteX100" fmla="*/ 4965718 w 6998756"/>
              <a:gd name="connsiteY100" fmla="*/ 1155314 h 6471290"/>
              <a:gd name="connsiteX101" fmla="*/ 4968387 w 6998756"/>
              <a:gd name="connsiteY101" fmla="*/ 1185048 h 6471290"/>
              <a:gd name="connsiteX102" fmla="*/ 4962187 w 6998756"/>
              <a:gd name="connsiteY102" fmla="*/ 1222775 h 6471290"/>
              <a:gd name="connsiteX103" fmla="*/ 4968630 w 6998756"/>
              <a:gd name="connsiteY103" fmla="*/ 1261160 h 6471290"/>
              <a:gd name="connsiteX104" fmla="*/ 4897659 w 6998756"/>
              <a:gd name="connsiteY104" fmla="*/ 1325090 h 6471290"/>
              <a:gd name="connsiteX105" fmla="*/ 4890576 w 6998756"/>
              <a:gd name="connsiteY105" fmla="*/ 1379681 h 6471290"/>
              <a:gd name="connsiteX106" fmla="*/ 4970001 w 6998756"/>
              <a:gd name="connsiteY106" fmla="*/ 1396521 h 6471290"/>
              <a:gd name="connsiteX107" fmla="*/ 5066042 w 6998756"/>
              <a:gd name="connsiteY107" fmla="*/ 1338131 h 6471290"/>
              <a:gd name="connsiteX108" fmla="*/ 5203548 w 6998756"/>
              <a:gd name="connsiteY108" fmla="*/ 1214266 h 6471290"/>
              <a:gd name="connsiteX109" fmla="*/ 5384308 w 6998756"/>
              <a:gd name="connsiteY109" fmla="*/ 1071528 h 6471290"/>
              <a:gd name="connsiteX110" fmla="*/ 5422686 w 6998756"/>
              <a:gd name="connsiteY110" fmla="*/ 1065079 h 6471290"/>
              <a:gd name="connsiteX111" fmla="*/ 5458392 w 6998756"/>
              <a:gd name="connsiteY111" fmla="*/ 1028897 h 6471290"/>
              <a:gd name="connsiteX112" fmla="*/ 5476575 w 6998756"/>
              <a:gd name="connsiteY112" fmla="*/ 1004483 h 6471290"/>
              <a:gd name="connsiteX113" fmla="*/ 5665325 w 6998756"/>
              <a:gd name="connsiteY113" fmla="*/ 870617 h 6471290"/>
              <a:gd name="connsiteX114" fmla="*/ 5929480 w 6998756"/>
              <a:gd name="connsiteY114" fmla="*/ 668826 h 6471290"/>
              <a:gd name="connsiteX115" fmla="*/ 5977391 w 6998756"/>
              <a:gd name="connsiteY115" fmla="*/ 641737 h 6471290"/>
              <a:gd name="connsiteX116" fmla="*/ 6012458 w 6998756"/>
              <a:gd name="connsiteY116" fmla="*/ 698534 h 6471290"/>
              <a:gd name="connsiteX117" fmla="*/ 6022477 w 6998756"/>
              <a:gd name="connsiteY117" fmla="*/ 830120 h 6471290"/>
              <a:gd name="connsiteX118" fmla="*/ 5954177 w 6998756"/>
              <a:gd name="connsiteY118" fmla="*/ 923784 h 6471290"/>
              <a:gd name="connsiteX119" fmla="*/ 5919354 w 6998756"/>
              <a:gd name="connsiteY119" fmla="*/ 943099 h 6471290"/>
              <a:gd name="connsiteX120" fmla="*/ 5827969 w 6998756"/>
              <a:gd name="connsiteY120" fmla="*/ 993278 h 6471290"/>
              <a:gd name="connsiteX121" fmla="*/ 5820886 w 6998756"/>
              <a:gd name="connsiteY121" fmla="*/ 1047868 h 6471290"/>
              <a:gd name="connsiteX122" fmla="*/ 5823556 w 6998756"/>
              <a:gd name="connsiteY122" fmla="*/ 1077603 h 6471290"/>
              <a:gd name="connsiteX123" fmla="*/ 5790056 w 6998756"/>
              <a:gd name="connsiteY123" fmla="*/ 1071622 h 6471290"/>
              <a:gd name="connsiteX124" fmla="*/ 5725727 w 6998756"/>
              <a:gd name="connsiteY124" fmla="*/ 1089395 h 6471290"/>
              <a:gd name="connsiteX125" fmla="*/ 5575820 w 6998756"/>
              <a:gd name="connsiteY125" fmla="*/ 1288707 h 6471290"/>
              <a:gd name="connsiteX126" fmla="*/ 5520164 w 6998756"/>
              <a:gd name="connsiteY126" fmla="*/ 1383033 h 6471290"/>
              <a:gd name="connsiteX127" fmla="*/ 5527489 w 6998756"/>
              <a:gd name="connsiteY127" fmla="*/ 1404557 h 6471290"/>
              <a:gd name="connsiteX128" fmla="*/ 5577629 w 6998756"/>
              <a:gd name="connsiteY128" fmla="*/ 1415637 h 6471290"/>
              <a:gd name="connsiteX129" fmla="*/ 5600251 w 6998756"/>
              <a:gd name="connsiteY129" fmla="*/ 1387225 h 6471290"/>
              <a:gd name="connsiteX130" fmla="*/ 5628408 w 6998756"/>
              <a:gd name="connsiteY130" fmla="*/ 1333739 h 6471290"/>
              <a:gd name="connsiteX131" fmla="*/ 5808728 w 6998756"/>
              <a:gd name="connsiteY131" fmla="*/ 1199431 h 6471290"/>
              <a:gd name="connsiteX132" fmla="*/ 5855534 w 6998756"/>
              <a:gd name="connsiteY132" fmla="*/ 1193424 h 6471290"/>
              <a:gd name="connsiteX133" fmla="*/ 5932730 w 6998756"/>
              <a:gd name="connsiteY133" fmla="*/ 1172099 h 6471290"/>
              <a:gd name="connsiteX134" fmla="*/ 6029455 w 6998756"/>
              <a:gd name="connsiteY134" fmla="*/ 1181389 h 6471290"/>
              <a:gd name="connsiteX135" fmla="*/ 6058961 w 6998756"/>
              <a:gd name="connsiteY135" fmla="*/ 1182933 h 6471290"/>
              <a:gd name="connsiteX136" fmla="*/ 6186713 w 6998756"/>
              <a:gd name="connsiteY136" fmla="*/ 1083924 h 6471290"/>
              <a:gd name="connsiteX137" fmla="*/ 6438885 w 6998756"/>
              <a:gd name="connsiteY137" fmla="*/ 868823 h 6471290"/>
              <a:gd name="connsiteX138" fmla="*/ 6623641 w 6998756"/>
              <a:gd name="connsiteY138" fmla="*/ 730519 h 6471290"/>
              <a:gd name="connsiteX139" fmla="*/ 6660010 w 6998756"/>
              <a:gd name="connsiteY139" fmla="*/ 681689 h 6471290"/>
              <a:gd name="connsiteX140" fmla="*/ 6725441 w 6998756"/>
              <a:gd name="connsiteY140" fmla="*/ 642837 h 6471290"/>
              <a:gd name="connsiteX141" fmla="*/ 6751613 w 6998756"/>
              <a:gd name="connsiteY141" fmla="*/ 627295 h 6471290"/>
              <a:gd name="connsiteX142" fmla="*/ 6811706 w 6998756"/>
              <a:gd name="connsiteY142" fmla="*/ 528973 h 6471290"/>
              <a:gd name="connsiteX143" fmla="*/ 6877801 w 6998756"/>
              <a:gd name="connsiteY143" fmla="*/ 477473 h 6471290"/>
              <a:gd name="connsiteX144" fmla="*/ 6939481 w 6998756"/>
              <a:gd name="connsiteY144" fmla="*/ 510294 h 6471290"/>
              <a:gd name="connsiteX145" fmla="*/ 6950581 w 6998756"/>
              <a:gd name="connsiteY145" fmla="*/ 540469 h 6471290"/>
              <a:gd name="connsiteX146" fmla="*/ 6983000 w 6998756"/>
              <a:gd name="connsiteY146" fmla="*/ 647858 h 6471290"/>
              <a:gd name="connsiteX147" fmla="*/ 6803806 w 6998756"/>
              <a:gd name="connsiteY147" fmla="*/ 841415 h 6471290"/>
              <a:gd name="connsiteX148" fmla="*/ 6750800 w 6998756"/>
              <a:gd name="connsiteY148" fmla="*/ 885146 h 6471290"/>
              <a:gd name="connsiteX149" fmla="*/ 6556314 w 6998756"/>
              <a:gd name="connsiteY149" fmla="*/ 1128634 h 6471290"/>
              <a:gd name="connsiteX150" fmla="*/ 6498231 w 6998756"/>
              <a:gd name="connsiteY150" fmla="*/ 1269339 h 6471290"/>
              <a:gd name="connsiteX151" fmla="*/ 6469852 w 6998756"/>
              <a:gd name="connsiteY151" fmla="*/ 1327041 h 6471290"/>
              <a:gd name="connsiteX152" fmla="*/ 6464533 w 6998756"/>
              <a:gd name="connsiteY152" fmla="*/ 1347902 h 6471290"/>
              <a:gd name="connsiteX153" fmla="*/ 6485609 w 6998756"/>
              <a:gd name="connsiteY153" fmla="*/ 1349005 h 6471290"/>
              <a:gd name="connsiteX154" fmla="*/ 6644411 w 6998756"/>
              <a:gd name="connsiteY154" fmla="*/ 1222027 h 6471290"/>
              <a:gd name="connsiteX155" fmla="*/ 6838236 w 6998756"/>
              <a:gd name="connsiteY155" fmla="*/ 991187 h 6471290"/>
              <a:gd name="connsiteX156" fmla="*/ 6847327 w 6998756"/>
              <a:gd name="connsiteY156" fmla="*/ 978980 h 6471290"/>
              <a:gd name="connsiteX157" fmla="*/ 6916313 w 6998756"/>
              <a:gd name="connsiteY157" fmla="*/ 952996 h 6471290"/>
              <a:gd name="connsiteX158" fmla="*/ 6916557 w 6998756"/>
              <a:gd name="connsiteY158" fmla="*/ 1029108 h 6471290"/>
              <a:gd name="connsiteX159" fmla="*/ 6852471 w 6998756"/>
              <a:gd name="connsiteY159" fmla="*/ 1122993 h 6471290"/>
              <a:gd name="connsiteX160" fmla="*/ 6693469 w 6998756"/>
              <a:gd name="connsiteY160" fmla="*/ 1334515 h 6471290"/>
              <a:gd name="connsiteX161" fmla="*/ 6685063 w 6998756"/>
              <a:gd name="connsiteY161" fmla="*/ 1414403 h 6471290"/>
              <a:gd name="connsiteX162" fmla="*/ 6719467 w 6998756"/>
              <a:gd name="connsiteY162" fmla="*/ 1483848 h 6471290"/>
              <a:gd name="connsiteX163" fmla="*/ 6725030 w 6998756"/>
              <a:gd name="connsiteY163" fmla="*/ 1539101 h 6471290"/>
              <a:gd name="connsiteX164" fmla="*/ 6686430 w 6998756"/>
              <a:gd name="connsiteY164" fmla="*/ 1549764 h 6471290"/>
              <a:gd name="connsiteX165" fmla="*/ 6648717 w 6998756"/>
              <a:gd name="connsiteY165" fmla="*/ 1543562 h 6471290"/>
              <a:gd name="connsiteX166" fmla="*/ 6656706 w 6998756"/>
              <a:gd name="connsiteY166" fmla="*/ 1552435 h 6471290"/>
              <a:gd name="connsiteX167" fmla="*/ 6642098 w 6998756"/>
              <a:gd name="connsiteY167" fmla="*/ 1670048 h 6471290"/>
              <a:gd name="connsiteX168" fmla="*/ 6577326 w 6998756"/>
              <a:gd name="connsiteY168" fmla="*/ 1696254 h 6471290"/>
              <a:gd name="connsiteX169" fmla="*/ 6544095 w 6998756"/>
              <a:gd name="connsiteY169" fmla="*/ 1846714 h 6471290"/>
              <a:gd name="connsiteX170" fmla="*/ 6537011 w 6998756"/>
              <a:gd name="connsiteY170" fmla="*/ 1901303 h 6471290"/>
              <a:gd name="connsiteX171" fmla="*/ 6555879 w 6998756"/>
              <a:gd name="connsiteY171" fmla="*/ 1944567 h 6471290"/>
              <a:gd name="connsiteX172" fmla="*/ 6623078 w 6998756"/>
              <a:gd name="connsiteY172" fmla="*/ 1871985 h 6471290"/>
              <a:gd name="connsiteX173" fmla="*/ 6634154 w 6998756"/>
              <a:gd name="connsiteY173" fmla="*/ 1821831 h 6471290"/>
              <a:gd name="connsiteX174" fmla="*/ 6641457 w 6998756"/>
              <a:gd name="connsiteY174" fmla="*/ 1763026 h 6471290"/>
              <a:gd name="connsiteX175" fmla="*/ 6642561 w 6998756"/>
              <a:gd name="connsiteY175" fmla="*/ 1741943 h 6471290"/>
              <a:gd name="connsiteX176" fmla="*/ 6730196 w 6998756"/>
              <a:gd name="connsiteY176" fmla="*/ 1763441 h 6471290"/>
              <a:gd name="connsiteX177" fmla="*/ 6728210 w 6998756"/>
              <a:gd name="connsiteY177" fmla="*/ 1801388 h 6471290"/>
              <a:gd name="connsiteX178" fmla="*/ 6701837 w 6998756"/>
              <a:gd name="connsiteY178" fmla="*/ 1901474 h 6471290"/>
              <a:gd name="connsiteX179" fmla="*/ 6696741 w 6998756"/>
              <a:gd name="connsiteY179" fmla="*/ 1918119 h 6471290"/>
              <a:gd name="connsiteX180" fmla="*/ 6589424 w 6998756"/>
              <a:gd name="connsiteY180" fmla="*/ 2111206 h 6471290"/>
              <a:gd name="connsiteX181" fmla="*/ 6557714 w 6998756"/>
              <a:gd name="connsiteY181" fmla="*/ 2151823 h 6471290"/>
              <a:gd name="connsiteX182" fmla="*/ 6467011 w 6998756"/>
              <a:gd name="connsiteY182" fmla="*/ 2269684 h 6471290"/>
              <a:gd name="connsiteX183" fmla="*/ 6448386 w 6998756"/>
              <a:gd name="connsiteY183" fmla="*/ 2302532 h 6471290"/>
              <a:gd name="connsiteX184" fmla="*/ 6410695 w 6998756"/>
              <a:gd name="connsiteY184" fmla="*/ 2376658 h 6471290"/>
              <a:gd name="connsiteX185" fmla="*/ 6456420 w 6998756"/>
              <a:gd name="connsiteY185" fmla="*/ 2472061 h 6471290"/>
              <a:gd name="connsiteX186" fmla="*/ 6466440 w 6998756"/>
              <a:gd name="connsiteY186" fmla="*/ 2603647 h 6471290"/>
              <a:gd name="connsiteX187" fmla="*/ 6189907 w 6998756"/>
              <a:gd name="connsiteY187" fmla="*/ 2961216 h 6471290"/>
              <a:gd name="connsiteX188" fmla="*/ 6082567 w 6998756"/>
              <a:gd name="connsiteY188" fmla="*/ 3073977 h 6471290"/>
              <a:gd name="connsiteX189" fmla="*/ 5977654 w 6998756"/>
              <a:gd name="connsiteY189" fmla="*/ 3140358 h 6471290"/>
              <a:gd name="connsiteX190" fmla="*/ 5941728 w 6998756"/>
              <a:gd name="connsiteY190" fmla="*/ 3180757 h 6471290"/>
              <a:gd name="connsiteX191" fmla="*/ 5812234 w 6998756"/>
              <a:gd name="connsiteY191" fmla="*/ 3393823 h 6471290"/>
              <a:gd name="connsiteX192" fmla="*/ 5904080 w 6998756"/>
              <a:gd name="connsiteY192" fmla="*/ 3415541 h 6471290"/>
              <a:gd name="connsiteX193" fmla="*/ 5942679 w 6998756"/>
              <a:gd name="connsiteY193" fmla="*/ 3404878 h 6471290"/>
              <a:gd name="connsiteX194" fmla="*/ 6049112 w 6998756"/>
              <a:gd name="connsiteY194" fmla="*/ 3228653 h 6471290"/>
              <a:gd name="connsiteX195" fmla="*/ 6159785 w 6998756"/>
              <a:gd name="connsiteY195" fmla="*/ 3132978 h 6471290"/>
              <a:gd name="connsiteX196" fmla="*/ 6213234 w 6998756"/>
              <a:gd name="connsiteY196" fmla="*/ 3080816 h 6471290"/>
              <a:gd name="connsiteX197" fmla="*/ 6370445 w 6998756"/>
              <a:gd name="connsiteY197" fmla="*/ 2822695 h 6471290"/>
              <a:gd name="connsiteX198" fmla="*/ 6432104 w 6998756"/>
              <a:gd name="connsiteY198" fmla="*/ 2775188 h 6471290"/>
              <a:gd name="connsiteX199" fmla="*/ 6407522 w 6998756"/>
              <a:gd name="connsiteY199" fmla="*/ 2921874 h 6471290"/>
              <a:gd name="connsiteX200" fmla="*/ 6329489 w 6998756"/>
              <a:gd name="connsiteY200" fmla="*/ 3120722 h 6471290"/>
              <a:gd name="connsiteX201" fmla="*/ 6243225 w 6998756"/>
              <a:gd name="connsiteY201" fmla="*/ 3234583 h 6471290"/>
              <a:gd name="connsiteX202" fmla="*/ 6099959 w 6998756"/>
              <a:gd name="connsiteY202" fmla="*/ 3387741 h 6471290"/>
              <a:gd name="connsiteX203" fmla="*/ 6081996 w 6998756"/>
              <a:gd name="connsiteY203" fmla="*/ 3407941 h 6471290"/>
              <a:gd name="connsiteX204" fmla="*/ 5992399 w 6998756"/>
              <a:gd name="connsiteY204" fmla="*/ 3504717 h 6471290"/>
              <a:gd name="connsiteX205" fmla="*/ 5885943 w 6998756"/>
              <a:gd name="connsiteY205" fmla="*/ 3600612 h 6471290"/>
              <a:gd name="connsiteX206" fmla="*/ 5880626 w 6998756"/>
              <a:gd name="connsiteY206" fmla="*/ 3621474 h 6471290"/>
              <a:gd name="connsiteX207" fmla="*/ 5845802 w 6998756"/>
              <a:gd name="connsiteY207" fmla="*/ 3640788 h 6471290"/>
              <a:gd name="connsiteX208" fmla="*/ 5791004 w 6998756"/>
              <a:gd name="connsiteY208" fmla="*/ 3637920 h 6471290"/>
              <a:gd name="connsiteX209" fmla="*/ 5698297 w 6998756"/>
              <a:gd name="connsiteY209" fmla="*/ 3713397 h 6471290"/>
              <a:gd name="connsiteX210" fmla="*/ 5683886 w 6998756"/>
              <a:gd name="connsiteY210" fmla="*/ 3746465 h 6471290"/>
              <a:gd name="connsiteX211" fmla="*/ 5642861 w 6998756"/>
              <a:gd name="connsiteY211" fmla="*/ 3803509 h 6471290"/>
              <a:gd name="connsiteX212" fmla="*/ 5585639 w 6998756"/>
              <a:gd name="connsiteY212" fmla="*/ 3847018 h 6471290"/>
              <a:gd name="connsiteX213" fmla="*/ 5581668 w 6998756"/>
              <a:gd name="connsiteY213" fmla="*/ 3922911 h 6471290"/>
              <a:gd name="connsiteX214" fmla="*/ 5567258 w 6998756"/>
              <a:gd name="connsiteY214" fmla="*/ 3955979 h 6471290"/>
              <a:gd name="connsiteX215" fmla="*/ 5496065 w 6998756"/>
              <a:gd name="connsiteY215" fmla="*/ 4024123 h 6471290"/>
              <a:gd name="connsiteX216" fmla="*/ 5462345 w 6998756"/>
              <a:gd name="connsiteY216" fmla="*/ 4022359 h 6471290"/>
              <a:gd name="connsiteX217" fmla="*/ 5372922 w 6998756"/>
              <a:gd name="connsiteY217" fmla="*/ 3954263 h 6471290"/>
              <a:gd name="connsiteX218" fmla="*/ 5366641 w 6998756"/>
              <a:gd name="connsiteY218" fmla="*/ 3949724 h 6471290"/>
              <a:gd name="connsiteX219" fmla="*/ 5317779 w 6998756"/>
              <a:gd name="connsiteY219" fmla="*/ 3990916 h 6471290"/>
              <a:gd name="connsiteX220" fmla="*/ 5038128 w 6998756"/>
              <a:gd name="connsiteY220" fmla="*/ 4393804 h 6471290"/>
              <a:gd name="connsiteX221" fmla="*/ 5004831 w 6998756"/>
              <a:gd name="connsiteY221" fmla="*/ 4382369 h 6471290"/>
              <a:gd name="connsiteX222" fmla="*/ 4898795 w 6998756"/>
              <a:gd name="connsiteY222" fmla="*/ 4539566 h 6471290"/>
              <a:gd name="connsiteX223" fmla="*/ 4718915 w 6998756"/>
              <a:gd name="connsiteY223" fmla="*/ 4738425 h 6471290"/>
              <a:gd name="connsiteX224" fmla="*/ 4532769 w 6998756"/>
              <a:gd name="connsiteY224" fmla="*/ 4890452 h 6471290"/>
              <a:gd name="connsiteX225" fmla="*/ 4526503 w 6998756"/>
              <a:gd name="connsiteY225" fmla="*/ 4843619 h 6471290"/>
              <a:gd name="connsiteX226" fmla="*/ 4247835 w 6998756"/>
              <a:gd name="connsiteY226" fmla="*/ 5135145 h 6471290"/>
              <a:gd name="connsiteX227" fmla="*/ 4024115 w 6998756"/>
              <a:gd name="connsiteY227" fmla="*/ 5366186 h 6471290"/>
              <a:gd name="connsiteX228" fmla="*/ 3995623 w 6998756"/>
              <a:gd name="connsiteY228" fmla="*/ 5389730 h 6471290"/>
              <a:gd name="connsiteX229" fmla="*/ 3986163 w 6998756"/>
              <a:gd name="connsiteY229" fmla="*/ 5416368 h 6471290"/>
              <a:gd name="connsiteX230" fmla="*/ 3928277 w 6998756"/>
              <a:gd name="connsiteY230" fmla="*/ 5472526 h 6471290"/>
              <a:gd name="connsiteX231" fmla="*/ 3844218 w 6998756"/>
              <a:gd name="connsiteY231" fmla="*/ 5544226 h 6471290"/>
              <a:gd name="connsiteX232" fmla="*/ 3792093 w 6998756"/>
              <a:gd name="connsiteY232" fmla="*/ 5571093 h 6471290"/>
              <a:gd name="connsiteX233" fmla="*/ 3759942 w 6998756"/>
              <a:gd name="connsiteY233" fmla="*/ 5620143 h 6471290"/>
              <a:gd name="connsiteX234" fmla="*/ 3706934 w 6998756"/>
              <a:gd name="connsiteY234" fmla="*/ 5663875 h 6471290"/>
              <a:gd name="connsiteX235" fmla="*/ 3702497 w 6998756"/>
              <a:gd name="connsiteY235" fmla="*/ 5667870 h 6471290"/>
              <a:gd name="connsiteX236" fmla="*/ 3518847 w 6998756"/>
              <a:gd name="connsiteY236" fmla="*/ 5785093 h 6471290"/>
              <a:gd name="connsiteX237" fmla="*/ 3488261 w 6998756"/>
              <a:gd name="connsiteY237" fmla="*/ 5884957 h 6471290"/>
              <a:gd name="connsiteX238" fmla="*/ 3464095 w 6998756"/>
              <a:gd name="connsiteY238" fmla="*/ 5942882 h 6471290"/>
              <a:gd name="connsiteX239" fmla="*/ 3313061 w 6998756"/>
              <a:gd name="connsiteY239" fmla="*/ 6082948 h 6471290"/>
              <a:gd name="connsiteX240" fmla="*/ 3245422 w 6998756"/>
              <a:gd name="connsiteY240" fmla="*/ 6163964 h 6471290"/>
              <a:gd name="connsiteX241" fmla="*/ 3153375 w 6998756"/>
              <a:gd name="connsiteY241" fmla="*/ 6226792 h 6471290"/>
              <a:gd name="connsiteX242" fmla="*/ 2961294 w 6998756"/>
              <a:gd name="connsiteY242" fmla="*/ 6343572 h 6471290"/>
              <a:gd name="connsiteX243" fmla="*/ 2810016 w 6998756"/>
              <a:gd name="connsiteY243" fmla="*/ 6407526 h 6471290"/>
              <a:gd name="connsiteX244" fmla="*/ 2738338 w 6998756"/>
              <a:gd name="connsiteY244" fmla="*/ 6323448 h 6471290"/>
              <a:gd name="connsiteX245" fmla="*/ 2694401 w 6998756"/>
              <a:gd name="connsiteY245" fmla="*/ 6274643 h 6471290"/>
              <a:gd name="connsiteX246" fmla="*/ 2721454 w 6998756"/>
              <a:gd name="connsiteY246" fmla="*/ 6242236 h 6471290"/>
              <a:gd name="connsiteX247" fmla="*/ 2735202 w 6998756"/>
              <a:gd name="connsiteY247" fmla="*/ 6221819 h 6471290"/>
              <a:gd name="connsiteX248" fmla="*/ 2738271 w 6998756"/>
              <a:gd name="connsiteY248" fmla="*/ 6082464 h 6471290"/>
              <a:gd name="connsiteX249" fmla="*/ 2735600 w 6998756"/>
              <a:gd name="connsiteY249" fmla="*/ 6052727 h 6471290"/>
              <a:gd name="connsiteX250" fmla="*/ 2676367 w 6998756"/>
              <a:gd name="connsiteY250" fmla="*/ 6053856 h 6471290"/>
              <a:gd name="connsiteX251" fmla="*/ 2666789 w 6998756"/>
              <a:gd name="connsiteY251" fmla="*/ 5913839 h 6471290"/>
              <a:gd name="connsiteX252" fmla="*/ 2777438 w 6998756"/>
              <a:gd name="connsiteY252" fmla="*/ 5737835 h 6471290"/>
              <a:gd name="connsiteX253" fmla="*/ 2784079 w 6998756"/>
              <a:gd name="connsiteY253" fmla="*/ 5691678 h 6471290"/>
              <a:gd name="connsiteX254" fmla="*/ 2720855 w 6998756"/>
              <a:gd name="connsiteY254" fmla="*/ 5688369 h 6471290"/>
              <a:gd name="connsiteX255" fmla="*/ 2653878 w 6998756"/>
              <a:gd name="connsiteY255" fmla="*/ 5756737 h 6471290"/>
              <a:gd name="connsiteX256" fmla="*/ 2519482 w 6998756"/>
              <a:gd name="connsiteY256" fmla="*/ 5901902 h 6471290"/>
              <a:gd name="connsiteX257" fmla="*/ 2506174 w 6998756"/>
              <a:gd name="connsiteY257" fmla="*/ 5913889 h 6471290"/>
              <a:gd name="connsiteX258" fmla="*/ 2400601 w 6998756"/>
              <a:gd name="connsiteY258" fmla="*/ 5992919 h 6471290"/>
              <a:gd name="connsiteX259" fmla="*/ 2004743 w 6998756"/>
              <a:gd name="connsiteY259" fmla="*/ 6449939 h 6471290"/>
              <a:gd name="connsiteX260" fmla="*/ 1957495 w 6998756"/>
              <a:gd name="connsiteY260" fmla="*/ 6464378 h 6471290"/>
              <a:gd name="connsiteX261" fmla="*/ 1947056 w 6998756"/>
              <a:gd name="connsiteY261" fmla="*/ 6421555 h 6471290"/>
              <a:gd name="connsiteX262" fmla="*/ 1974311 w 6998756"/>
              <a:gd name="connsiteY262" fmla="*/ 6304603 h 6471290"/>
              <a:gd name="connsiteX263" fmla="*/ 2027074 w 6998756"/>
              <a:gd name="connsiteY263" fmla="*/ 6184760 h 6471290"/>
              <a:gd name="connsiteX264" fmla="*/ 2092042 w 6998756"/>
              <a:gd name="connsiteY264" fmla="*/ 6074010 h 6471290"/>
              <a:gd name="connsiteX265" fmla="*/ 2045655 w 6998756"/>
              <a:gd name="connsiteY265" fmla="*/ 5991255 h 6471290"/>
              <a:gd name="connsiteX266" fmla="*/ 2017031 w 6998756"/>
              <a:gd name="connsiteY266" fmla="*/ 5972846 h 6471290"/>
              <a:gd name="connsiteX267" fmla="*/ 2043205 w 6998756"/>
              <a:gd name="connsiteY267" fmla="*/ 5957304 h 6471290"/>
              <a:gd name="connsiteX268" fmla="*/ 2089326 w 6998756"/>
              <a:gd name="connsiteY268" fmla="*/ 5883619 h 6471290"/>
              <a:gd name="connsiteX269" fmla="*/ 2027203 w 6998756"/>
              <a:gd name="connsiteY269" fmla="*/ 5859228 h 6471290"/>
              <a:gd name="connsiteX270" fmla="*/ 1930943 w 6998756"/>
              <a:gd name="connsiteY270" fmla="*/ 5921835 h 6471290"/>
              <a:gd name="connsiteX271" fmla="*/ 1904328 w 6998756"/>
              <a:gd name="connsiteY271" fmla="*/ 5945808 h 6471290"/>
              <a:gd name="connsiteX272" fmla="*/ 1893008 w 6998756"/>
              <a:gd name="connsiteY272" fmla="*/ 5919849 h 6471290"/>
              <a:gd name="connsiteX273" fmla="*/ 1860171 w 6998756"/>
              <a:gd name="connsiteY273" fmla="*/ 5901220 h 6471290"/>
              <a:gd name="connsiteX274" fmla="*/ 1681174 w 6998756"/>
              <a:gd name="connsiteY274" fmla="*/ 6010231 h 6471290"/>
              <a:gd name="connsiteX275" fmla="*/ 1649893 w 6998756"/>
              <a:gd name="connsiteY275" fmla="*/ 6043868 h 6471290"/>
              <a:gd name="connsiteX276" fmla="*/ 1622071 w 6998756"/>
              <a:gd name="connsiteY276" fmla="*/ 6065956 h 6471290"/>
              <a:gd name="connsiteX277" fmla="*/ 1540971 w 6998756"/>
              <a:gd name="connsiteY277" fmla="*/ 6160162 h 6471290"/>
              <a:gd name="connsiteX278" fmla="*/ 1544660 w 6998756"/>
              <a:gd name="connsiteY278" fmla="*/ 6175465 h 6471290"/>
              <a:gd name="connsiteX279" fmla="*/ 1529348 w 6998756"/>
              <a:gd name="connsiteY279" fmla="*/ 6179157 h 6471290"/>
              <a:gd name="connsiteX280" fmla="*/ 1506106 w 6998756"/>
              <a:gd name="connsiteY280" fmla="*/ 6217148 h 6471290"/>
              <a:gd name="connsiteX281" fmla="*/ 1502416 w 6998756"/>
              <a:gd name="connsiteY281" fmla="*/ 6201844 h 6471290"/>
              <a:gd name="connsiteX282" fmla="*/ 1501761 w 6998756"/>
              <a:gd name="connsiteY282" fmla="*/ 6194940 h 6471290"/>
              <a:gd name="connsiteX283" fmla="*/ 1514037 w 6998756"/>
              <a:gd name="connsiteY283" fmla="*/ 6182848 h 6471290"/>
              <a:gd name="connsiteX284" fmla="*/ 1501102 w 6998756"/>
              <a:gd name="connsiteY284" fmla="*/ 6187991 h 6471290"/>
              <a:gd name="connsiteX285" fmla="*/ 1501761 w 6998756"/>
              <a:gd name="connsiteY285" fmla="*/ 6194940 h 6471290"/>
              <a:gd name="connsiteX286" fmla="*/ 1484784 w 6998756"/>
              <a:gd name="connsiteY286" fmla="*/ 6211661 h 6471290"/>
              <a:gd name="connsiteX287" fmla="*/ 1409997 w 6998756"/>
              <a:gd name="connsiteY287" fmla="*/ 6288901 h 6471290"/>
              <a:gd name="connsiteX288" fmla="*/ 1511970 w 6998756"/>
              <a:gd name="connsiteY288" fmla="*/ 5984207 h 6471290"/>
              <a:gd name="connsiteX289" fmla="*/ 1538118 w 6998756"/>
              <a:gd name="connsiteY289" fmla="*/ 5938165 h 6471290"/>
              <a:gd name="connsiteX290" fmla="*/ 1548035 w 6998756"/>
              <a:gd name="connsiteY290" fmla="*/ 5889113 h 6471290"/>
              <a:gd name="connsiteX291" fmla="*/ 1598127 w 6998756"/>
              <a:gd name="connsiteY291" fmla="*/ 5739534 h 6471290"/>
              <a:gd name="connsiteX292" fmla="*/ 1482117 w 6998756"/>
              <a:gd name="connsiteY292" fmla="*/ 5775743 h 6471290"/>
              <a:gd name="connsiteX293" fmla="*/ 1436192 w 6998756"/>
              <a:gd name="connsiteY293" fmla="*/ 5764882 h 6471290"/>
              <a:gd name="connsiteX294" fmla="*/ 1440826 w 6998756"/>
              <a:gd name="connsiteY294" fmla="*/ 5676343 h 6471290"/>
              <a:gd name="connsiteX295" fmla="*/ 1463644 w 6998756"/>
              <a:gd name="connsiteY295" fmla="*/ 5563387 h 6471290"/>
              <a:gd name="connsiteX296" fmla="*/ 1461191 w 6998756"/>
              <a:gd name="connsiteY296" fmla="*/ 5529435 h 6471290"/>
              <a:gd name="connsiteX297" fmla="*/ 1422596 w 6998756"/>
              <a:gd name="connsiteY297" fmla="*/ 5540099 h 6471290"/>
              <a:gd name="connsiteX298" fmla="*/ 1395762 w 6998756"/>
              <a:gd name="connsiteY298" fmla="*/ 5568288 h 6471290"/>
              <a:gd name="connsiteX299" fmla="*/ 1198384 w 6998756"/>
              <a:gd name="connsiteY299" fmla="*/ 5786259 h 6471290"/>
              <a:gd name="connsiteX300" fmla="*/ 1083475 w 6998756"/>
              <a:gd name="connsiteY300" fmla="*/ 5801385 h 6471290"/>
              <a:gd name="connsiteX301" fmla="*/ 1028677 w 6998756"/>
              <a:gd name="connsiteY301" fmla="*/ 5798517 h 6471290"/>
              <a:gd name="connsiteX302" fmla="*/ 1011155 w 6998756"/>
              <a:gd name="connsiteY302" fmla="*/ 5810283 h 6471290"/>
              <a:gd name="connsiteX303" fmla="*/ 927957 w 6998756"/>
              <a:gd name="connsiteY303" fmla="*/ 5784790 h 6471290"/>
              <a:gd name="connsiteX304" fmla="*/ 956779 w 6998756"/>
              <a:gd name="connsiteY304" fmla="*/ 5718655 h 6471290"/>
              <a:gd name="connsiteX305" fmla="*/ 1129307 w 6998756"/>
              <a:gd name="connsiteY305" fmla="*/ 5490928 h 6471290"/>
              <a:gd name="connsiteX306" fmla="*/ 1119531 w 6998756"/>
              <a:gd name="connsiteY306" fmla="*/ 5435456 h 6471290"/>
              <a:gd name="connsiteX307" fmla="*/ 1072503 w 6998756"/>
              <a:gd name="connsiteY307" fmla="*/ 5445678 h 6471290"/>
              <a:gd name="connsiteX308" fmla="*/ 979575 w 6998756"/>
              <a:gd name="connsiteY308" fmla="*/ 5525371 h 6471290"/>
              <a:gd name="connsiteX309" fmla="*/ 928994 w 6998756"/>
              <a:gd name="connsiteY309" fmla="*/ 5522724 h 6471290"/>
              <a:gd name="connsiteX310" fmla="*/ 960263 w 6998756"/>
              <a:gd name="connsiteY310" fmla="*/ 5490538 h 6471290"/>
              <a:gd name="connsiteX311" fmla="*/ 986437 w 6998756"/>
              <a:gd name="connsiteY311" fmla="*/ 5474996 h 6471290"/>
              <a:gd name="connsiteX312" fmla="*/ 969776 w 6998756"/>
              <a:gd name="connsiteY312" fmla="*/ 5389568 h 6471290"/>
              <a:gd name="connsiteX313" fmla="*/ 954680 w 6998756"/>
              <a:gd name="connsiteY313" fmla="*/ 5354956 h 6471290"/>
              <a:gd name="connsiteX314" fmla="*/ 1074861 w 6998756"/>
              <a:gd name="connsiteY314" fmla="*/ 5158314 h 6471290"/>
              <a:gd name="connsiteX315" fmla="*/ 1244742 w 6998756"/>
              <a:gd name="connsiteY315" fmla="*/ 4981183 h 6471290"/>
              <a:gd name="connsiteX316" fmla="*/ 1412173 w 6998756"/>
              <a:gd name="connsiteY316" fmla="*/ 4770102 h 6471290"/>
              <a:gd name="connsiteX317" fmla="*/ 1438788 w 6998756"/>
              <a:gd name="connsiteY317" fmla="*/ 4746127 h 6471290"/>
              <a:gd name="connsiteX318" fmla="*/ 1732425 w 6998756"/>
              <a:gd name="connsiteY318" fmla="*/ 4465552 h 6471290"/>
              <a:gd name="connsiteX319" fmla="*/ 1748821 w 6998756"/>
              <a:gd name="connsiteY319" fmla="*/ 4394540 h 6471290"/>
              <a:gd name="connsiteX320" fmla="*/ 1672290 w 6998756"/>
              <a:gd name="connsiteY320" fmla="*/ 4403217 h 6471290"/>
              <a:gd name="connsiteX321" fmla="*/ 1577250 w 6998756"/>
              <a:gd name="connsiteY321" fmla="*/ 4472757 h 6471290"/>
              <a:gd name="connsiteX322" fmla="*/ 1569145 w 6998756"/>
              <a:gd name="connsiteY322" fmla="*/ 4480975 h 6471290"/>
              <a:gd name="connsiteX323" fmla="*/ 1566853 w 6998756"/>
              <a:gd name="connsiteY323" fmla="*/ 4487821 h 6471290"/>
              <a:gd name="connsiteX324" fmla="*/ 1525477 w 6998756"/>
              <a:gd name="connsiteY324" fmla="*/ 4532306 h 6471290"/>
              <a:gd name="connsiteX325" fmla="*/ 1502850 w 6998756"/>
              <a:gd name="connsiteY325" fmla="*/ 4571916 h 6471290"/>
              <a:gd name="connsiteX326" fmla="*/ 1467364 w 6998756"/>
              <a:gd name="connsiteY326" fmla="*/ 4603880 h 6471290"/>
              <a:gd name="connsiteX327" fmla="*/ 1460649 w 6998756"/>
              <a:gd name="connsiteY327" fmla="*/ 4601625 h 6471290"/>
              <a:gd name="connsiteX328" fmla="*/ 1386972 w 6998756"/>
              <a:gd name="connsiteY328" fmla="*/ 4686679 h 6471290"/>
              <a:gd name="connsiteX329" fmla="*/ 1200827 w 6998756"/>
              <a:gd name="connsiteY329" fmla="*/ 4838705 h 6471290"/>
              <a:gd name="connsiteX330" fmla="*/ 1194561 w 6998756"/>
              <a:gd name="connsiteY330" fmla="*/ 4791874 h 6471290"/>
              <a:gd name="connsiteX331" fmla="*/ 915893 w 6998756"/>
              <a:gd name="connsiteY331" fmla="*/ 5083399 h 6471290"/>
              <a:gd name="connsiteX332" fmla="*/ 592502 w 6998756"/>
              <a:gd name="connsiteY332" fmla="*/ 5396799 h 6471290"/>
              <a:gd name="connsiteX333" fmla="*/ 555028 w 6998756"/>
              <a:gd name="connsiteY333" fmla="*/ 5354143 h 6471290"/>
              <a:gd name="connsiteX334" fmla="*/ 510304 w 6998756"/>
              <a:gd name="connsiteY334" fmla="*/ 5376018 h 6471290"/>
              <a:gd name="connsiteX335" fmla="*/ 521730 w 6998756"/>
              <a:gd name="connsiteY335" fmla="*/ 5342708 h 6471290"/>
              <a:gd name="connsiteX336" fmla="*/ 535246 w 6998756"/>
              <a:gd name="connsiteY336" fmla="*/ 5325010 h 6471290"/>
              <a:gd name="connsiteX337" fmla="*/ 560189 w 6998756"/>
              <a:gd name="connsiteY337" fmla="*/ 5274003 h 6471290"/>
              <a:gd name="connsiteX338" fmla="*/ 577882 w 6998756"/>
              <a:gd name="connsiteY338" fmla="*/ 5287525 h 6471290"/>
              <a:gd name="connsiteX339" fmla="*/ 607002 w 6998756"/>
              <a:gd name="connsiteY339" fmla="*/ 5267739 h 6471290"/>
              <a:gd name="connsiteX340" fmla="*/ 595575 w 6998756"/>
              <a:gd name="connsiteY340" fmla="*/ 5301047 h 6471290"/>
              <a:gd name="connsiteX341" fmla="*/ 582059 w 6998756"/>
              <a:gd name="connsiteY341" fmla="*/ 5318746 h 6471290"/>
              <a:gd name="connsiteX342" fmla="*/ 764028 w 6998756"/>
              <a:gd name="connsiteY342" fmla="*/ 5135499 h 6471290"/>
              <a:gd name="connsiteX343" fmla="*/ 1044783 w 6998756"/>
              <a:gd name="connsiteY343" fmla="*/ 4859584 h 6471290"/>
              <a:gd name="connsiteX344" fmla="*/ 1163352 w 6998756"/>
              <a:gd name="connsiteY344" fmla="*/ 4796049 h 6471290"/>
              <a:gd name="connsiteX345" fmla="*/ 1240268 w 6998756"/>
              <a:gd name="connsiteY345" fmla="*/ 4658638 h 6471290"/>
              <a:gd name="connsiteX346" fmla="*/ 1308875 w 6998756"/>
              <a:gd name="connsiteY346" fmla="*/ 4611223 h 6471290"/>
              <a:gd name="connsiteX347" fmla="*/ 1328941 w 6998756"/>
              <a:gd name="connsiteY347" fmla="*/ 4593105 h 6471290"/>
              <a:gd name="connsiteX348" fmla="*/ 1163695 w 6998756"/>
              <a:gd name="connsiteY348" fmla="*/ 4712707 h 6471290"/>
              <a:gd name="connsiteX349" fmla="*/ 971403 w 6998756"/>
              <a:gd name="connsiteY349" fmla="*/ 4873868 h 6471290"/>
              <a:gd name="connsiteX350" fmla="*/ 767779 w 6998756"/>
              <a:gd name="connsiteY350" fmla="*/ 4968905 h 6471290"/>
              <a:gd name="connsiteX351" fmla="*/ 720089 w 6998756"/>
              <a:gd name="connsiteY351" fmla="*/ 4991775 h 6471290"/>
              <a:gd name="connsiteX352" fmla="*/ 527126 w 6998756"/>
              <a:gd name="connsiteY352" fmla="*/ 5125420 h 6471290"/>
              <a:gd name="connsiteX353" fmla="*/ 391825 w 6998756"/>
              <a:gd name="connsiteY353" fmla="*/ 5207124 h 6471290"/>
              <a:gd name="connsiteX354" fmla="*/ 319287 w 6998756"/>
              <a:gd name="connsiteY354" fmla="*/ 5220239 h 6471290"/>
              <a:gd name="connsiteX355" fmla="*/ 301522 w 6998756"/>
              <a:gd name="connsiteY355" fmla="*/ 5155892 h 6471290"/>
              <a:gd name="connsiteX356" fmla="*/ 421703 w 6998756"/>
              <a:gd name="connsiteY356" fmla="*/ 4959251 h 6471290"/>
              <a:gd name="connsiteX357" fmla="*/ 218080 w 6998756"/>
              <a:gd name="connsiteY357" fmla="*/ 5054288 h 6471290"/>
              <a:gd name="connsiteX358" fmla="*/ 179262 w 6998756"/>
              <a:gd name="connsiteY358" fmla="*/ 5069167 h 6471290"/>
              <a:gd name="connsiteX359" fmla="*/ 176812 w 6998756"/>
              <a:gd name="connsiteY359" fmla="*/ 5035217 h 6471290"/>
              <a:gd name="connsiteX360" fmla="*/ 153507 w 6998756"/>
              <a:gd name="connsiteY360" fmla="*/ 4995946 h 6471290"/>
              <a:gd name="connsiteX361" fmla="*/ 118242 w 6998756"/>
              <a:gd name="connsiteY361" fmla="*/ 5023697 h 6471290"/>
              <a:gd name="connsiteX362" fmla="*/ 69672 w 6998756"/>
              <a:gd name="connsiteY362" fmla="*/ 5063432 h 6471290"/>
              <a:gd name="connsiteX363" fmla="*/ 0 w 6998756"/>
              <a:gd name="connsiteY363" fmla="*/ 5021735 h 6471290"/>
              <a:gd name="connsiteX364" fmla="*/ 60557 w 6998756"/>
              <a:gd name="connsiteY364" fmla="*/ 4995310 h 6471290"/>
              <a:gd name="connsiteX365" fmla="*/ 86066 w 6998756"/>
              <a:gd name="connsiteY365" fmla="*/ 4992417 h 6471290"/>
              <a:gd name="connsiteX366" fmla="*/ 45021 w 6998756"/>
              <a:gd name="connsiteY366" fmla="*/ 4969131 h 6471290"/>
              <a:gd name="connsiteX367" fmla="*/ 39016 w 6998756"/>
              <a:gd name="connsiteY367" fmla="*/ 4922312 h 6471290"/>
              <a:gd name="connsiteX368" fmla="*/ 52986 w 6998756"/>
              <a:gd name="connsiteY368" fmla="*/ 4897675 h 6471290"/>
              <a:gd name="connsiteX369" fmla="*/ 83327 w 6998756"/>
              <a:gd name="connsiteY369" fmla="*/ 4721697 h 6471290"/>
              <a:gd name="connsiteX370" fmla="*/ 134968 w 6998756"/>
              <a:gd name="connsiteY370" fmla="*/ 4542607 h 6471290"/>
              <a:gd name="connsiteX371" fmla="*/ 149820 w 6998756"/>
              <a:gd name="connsiteY371" fmla="*/ 4501107 h 6471290"/>
              <a:gd name="connsiteX372" fmla="*/ 185721 w 6998756"/>
              <a:gd name="connsiteY372" fmla="*/ 4380380 h 6471290"/>
              <a:gd name="connsiteX373" fmla="*/ 168840 w 6998756"/>
              <a:gd name="connsiteY373" fmla="*/ 4299168 h 6471290"/>
              <a:gd name="connsiteX374" fmla="*/ 176363 w 6998756"/>
              <a:gd name="connsiteY374" fmla="*/ 4236145 h 6471290"/>
              <a:gd name="connsiteX375" fmla="*/ 182566 w 6998756"/>
              <a:gd name="connsiteY375" fmla="*/ 4198422 h 6471290"/>
              <a:gd name="connsiteX376" fmla="*/ 174797 w 6998756"/>
              <a:gd name="connsiteY376" fmla="*/ 4185330 h 6471290"/>
              <a:gd name="connsiteX377" fmla="*/ 209819 w 6998756"/>
              <a:gd name="connsiteY377" fmla="*/ 4081470 h 6471290"/>
              <a:gd name="connsiteX378" fmla="*/ 208252 w 6998756"/>
              <a:gd name="connsiteY378" fmla="*/ 4030654 h 6471290"/>
              <a:gd name="connsiteX379" fmla="*/ 264570 w 6998756"/>
              <a:gd name="connsiteY379" fmla="*/ 3923679 h 6471290"/>
              <a:gd name="connsiteX380" fmla="*/ 400974 w 6998756"/>
              <a:gd name="connsiteY380" fmla="*/ 3820896 h 6471290"/>
              <a:gd name="connsiteX381" fmla="*/ 414499 w 6998756"/>
              <a:gd name="connsiteY381" fmla="*/ 3804693 h 6471290"/>
              <a:gd name="connsiteX382" fmla="*/ 570169 w 6998756"/>
              <a:gd name="connsiteY382" fmla="*/ 3576085 h 6471290"/>
              <a:gd name="connsiteX383" fmla="*/ 739142 w 6998756"/>
              <a:gd name="connsiteY383" fmla="*/ 3335491 h 6471290"/>
              <a:gd name="connsiteX384" fmla="*/ 977767 w 6998756"/>
              <a:gd name="connsiteY384" fmla="*/ 3056263 h 6471290"/>
              <a:gd name="connsiteX385" fmla="*/ 1185315 w 6998756"/>
              <a:gd name="connsiteY385" fmla="*/ 2724678 h 6471290"/>
              <a:gd name="connsiteX386" fmla="*/ 1185956 w 6998756"/>
              <a:gd name="connsiteY386" fmla="*/ 2631700 h 6471290"/>
              <a:gd name="connsiteX387" fmla="*/ 1184401 w 6998756"/>
              <a:gd name="connsiteY387" fmla="*/ 2626072 h 6471290"/>
              <a:gd name="connsiteX388" fmla="*/ 1173243 w 6998756"/>
              <a:gd name="connsiteY388" fmla="*/ 2644084 h 6471290"/>
              <a:gd name="connsiteX389" fmla="*/ 1169705 w 6998756"/>
              <a:gd name="connsiteY389" fmla="*/ 2689893 h 6471290"/>
              <a:gd name="connsiteX390" fmla="*/ 1086684 w 6998756"/>
              <a:gd name="connsiteY390" fmla="*/ 2779583 h 6471290"/>
              <a:gd name="connsiteX391" fmla="*/ 1047140 w 6998756"/>
              <a:gd name="connsiteY391" fmla="*/ 2827845 h 6471290"/>
              <a:gd name="connsiteX392" fmla="*/ 940529 w 6998756"/>
              <a:gd name="connsiteY392" fmla="*/ 3056720 h 6471290"/>
              <a:gd name="connsiteX393" fmla="*/ 893738 w 6998756"/>
              <a:gd name="connsiteY393" fmla="*/ 3101877 h 6471290"/>
              <a:gd name="connsiteX394" fmla="*/ 900556 w 6998756"/>
              <a:gd name="connsiteY394" fmla="*/ 2977811 h 6471290"/>
              <a:gd name="connsiteX395" fmla="*/ 946920 w 6998756"/>
              <a:gd name="connsiteY395" fmla="*/ 2805484 h 6471290"/>
              <a:gd name="connsiteX396" fmla="*/ 1007991 w 6998756"/>
              <a:gd name="connsiteY396" fmla="*/ 2702956 h 6471290"/>
              <a:gd name="connsiteX397" fmla="*/ 1061846 w 6998756"/>
              <a:gd name="connsiteY397" fmla="*/ 2635301 h 6471290"/>
              <a:gd name="connsiteX398" fmla="*/ 1065180 w 6998756"/>
              <a:gd name="connsiteY398" fmla="*/ 2629726 h 6471290"/>
              <a:gd name="connsiteX399" fmla="*/ 1069875 w 6998756"/>
              <a:gd name="connsiteY399" fmla="*/ 2618870 h 6471290"/>
              <a:gd name="connsiteX400" fmla="*/ 1072037 w 6998756"/>
              <a:gd name="connsiteY400" fmla="*/ 2618260 h 6471290"/>
              <a:gd name="connsiteX401" fmla="*/ 1076372 w 6998756"/>
              <a:gd name="connsiteY401" fmla="*/ 2611011 h 6471290"/>
              <a:gd name="connsiteX402" fmla="*/ 1076437 w 6998756"/>
              <a:gd name="connsiteY402" fmla="*/ 2603702 h 6471290"/>
              <a:gd name="connsiteX403" fmla="*/ 1069875 w 6998756"/>
              <a:gd name="connsiteY403" fmla="*/ 2618870 h 6471290"/>
              <a:gd name="connsiteX404" fmla="*/ 1063474 w 6998756"/>
              <a:gd name="connsiteY404" fmla="*/ 2620676 h 6471290"/>
              <a:gd name="connsiteX405" fmla="*/ 1048509 w 6998756"/>
              <a:gd name="connsiteY405" fmla="*/ 2622678 h 6471290"/>
              <a:gd name="connsiteX406" fmla="*/ 1074434 w 6998756"/>
              <a:gd name="connsiteY406" fmla="*/ 2588731 h 6471290"/>
              <a:gd name="connsiteX407" fmla="*/ 1072430 w 6998756"/>
              <a:gd name="connsiteY407" fmla="*/ 2573759 h 6471290"/>
              <a:gd name="connsiteX408" fmla="*/ 1087395 w 6998756"/>
              <a:gd name="connsiteY408" fmla="*/ 2571757 h 6471290"/>
              <a:gd name="connsiteX409" fmla="*/ 1359603 w 6998756"/>
              <a:gd name="connsiteY409" fmla="*/ 2215307 h 6471290"/>
              <a:gd name="connsiteX410" fmla="*/ 1627804 w 6998756"/>
              <a:gd name="connsiteY410" fmla="*/ 1828915 h 6471290"/>
              <a:gd name="connsiteX411" fmla="*/ 1659738 w 6998756"/>
              <a:gd name="connsiteY411" fmla="*/ 1839882 h 6471290"/>
              <a:gd name="connsiteX412" fmla="*/ 1761434 w 6998756"/>
              <a:gd name="connsiteY412" fmla="*/ 1689119 h 6471290"/>
              <a:gd name="connsiteX413" fmla="*/ 1933950 w 6998756"/>
              <a:gd name="connsiteY413" fmla="*/ 1498403 h 6471290"/>
              <a:gd name="connsiteX414" fmla="*/ 2112475 w 6998756"/>
              <a:gd name="connsiteY414" fmla="*/ 1352601 h 6471290"/>
              <a:gd name="connsiteX415" fmla="*/ 2112772 w 6998756"/>
              <a:gd name="connsiteY415" fmla="*/ 1386849 h 6471290"/>
              <a:gd name="connsiteX416" fmla="*/ 2115875 w 6998756"/>
              <a:gd name="connsiteY416" fmla="*/ 1392643 h 6471290"/>
              <a:gd name="connsiteX417" fmla="*/ 2368381 w 6998756"/>
              <a:gd name="connsiteY417" fmla="*/ 1113415 h 6471290"/>
              <a:gd name="connsiteX418" fmla="*/ 2372963 w 6998756"/>
              <a:gd name="connsiteY418" fmla="*/ 1120035 h 6471290"/>
              <a:gd name="connsiteX419" fmla="*/ 2380065 w 6998756"/>
              <a:gd name="connsiteY419" fmla="*/ 1123576 h 6471290"/>
              <a:gd name="connsiteX420" fmla="*/ 2385743 w 6998756"/>
              <a:gd name="connsiteY420" fmla="*/ 1117924 h 6471290"/>
              <a:gd name="connsiteX421" fmla="*/ 2695893 w 6998756"/>
              <a:gd name="connsiteY421" fmla="*/ 817356 h 6471290"/>
              <a:gd name="connsiteX422" fmla="*/ 2731833 w 6998756"/>
              <a:gd name="connsiteY422" fmla="*/ 858265 h 6471290"/>
              <a:gd name="connsiteX423" fmla="*/ 2774726 w 6998756"/>
              <a:gd name="connsiteY423" fmla="*/ 837287 h 6471290"/>
              <a:gd name="connsiteX424" fmla="*/ 2774108 w 6998756"/>
              <a:gd name="connsiteY424" fmla="*/ 846894 h 6471290"/>
              <a:gd name="connsiteX425" fmla="*/ 2767188 w 6998756"/>
              <a:gd name="connsiteY425" fmla="*/ 861843 h 6471290"/>
              <a:gd name="connsiteX426" fmla="*/ 2872754 w 6998756"/>
              <a:gd name="connsiteY426" fmla="*/ 766749 h 6471290"/>
              <a:gd name="connsiteX427" fmla="*/ 3000067 w 6998756"/>
              <a:gd name="connsiteY427" fmla="*/ 676175 h 6471290"/>
              <a:gd name="connsiteX428" fmla="*/ 3027122 w 6998756"/>
              <a:gd name="connsiteY428" fmla="*/ 643768 h 6471290"/>
              <a:gd name="connsiteX429" fmla="*/ 3127576 w 6998756"/>
              <a:gd name="connsiteY429" fmla="*/ 501053 h 6471290"/>
              <a:gd name="connsiteX430" fmla="*/ 3302819 w 6998756"/>
              <a:gd name="connsiteY430" fmla="*/ 463719 h 6471290"/>
              <a:gd name="connsiteX431" fmla="*/ 3349649 w 6998756"/>
              <a:gd name="connsiteY431" fmla="*/ 538040 h 6471290"/>
              <a:gd name="connsiteX432" fmla="*/ 3290926 w 6998756"/>
              <a:gd name="connsiteY432" fmla="*/ 771722 h 6471290"/>
              <a:gd name="connsiteX433" fmla="*/ 3284726 w 6998756"/>
              <a:gd name="connsiteY433" fmla="*/ 809448 h 6471290"/>
              <a:gd name="connsiteX434" fmla="*/ 3331534 w 6998756"/>
              <a:gd name="connsiteY434" fmla="*/ 803443 h 6471290"/>
              <a:gd name="connsiteX435" fmla="*/ 3421571 w 6998756"/>
              <a:gd name="connsiteY435" fmla="*/ 698234 h 6471290"/>
              <a:gd name="connsiteX436" fmla="*/ 3767311 w 6998756"/>
              <a:gd name="connsiteY436" fmla="*/ 310461 h 6471290"/>
              <a:gd name="connsiteX437" fmla="*/ 3837621 w 6998756"/>
              <a:gd name="connsiteY437" fmla="*/ 259179 h 6471290"/>
              <a:gd name="connsiteX438" fmla="*/ 3883987 w 6998756"/>
              <a:gd name="connsiteY438" fmla="*/ 261605 h 6471290"/>
              <a:gd name="connsiteX439" fmla="*/ 3913493 w 6998756"/>
              <a:gd name="connsiteY439" fmla="*/ 263149 h 6471290"/>
              <a:gd name="connsiteX440" fmla="*/ 4000022 w 6998756"/>
              <a:gd name="connsiteY440" fmla="*/ 305729 h 6471290"/>
              <a:gd name="connsiteX441" fmla="*/ 4007791 w 6998756"/>
              <a:gd name="connsiteY441" fmla="*/ 318818 h 6471290"/>
              <a:gd name="connsiteX442" fmla="*/ 4025798 w 6998756"/>
              <a:gd name="connsiteY442" fmla="*/ 459279 h 6471290"/>
              <a:gd name="connsiteX443" fmla="*/ 4011832 w 6998756"/>
              <a:gd name="connsiteY443" fmla="*/ 483913 h 6471290"/>
              <a:gd name="connsiteX444" fmla="*/ 4065987 w 6998756"/>
              <a:gd name="connsiteY444" fmla="*/ 579758 h 6471290"/>
              <a:gd name="connsiteX445" fmla="*/ 4074639 w 6998756"/>
              <a:gd name="connsiteY445" fmla="*/ 575982 h 6471290"/>
              <a:gd name="connsiteX446" fmla="*/ 4189966 w 6998756"/>
              <a:gd name="connsiteY446" fmla="*/ 472096 h 6471290"/>
              <a:gd name="connsiteX447" fmla="*/ 4274024 w 6998756"/>
              <a:gd name="connsiteY447" fmla="*/ 400396 h 6471290"/>
              <a:gd name="connsiteX448" fmla="*/ 4242487 w 6998756"/>
              <a:gd name="connsiteY448" fmla="*/ 276141 h 6471290"/>
              <a:gd name="connsiteX449" fmla="*/ 4264444 w 6998756"/>
              <a:gd name="connsiteY449" fmla="*/ 260379 h 6471290"/>
              <a:gd name="connsiteX450" fmla="*/ 4267336 w 6998756"/>
              <a:gd name="connsiteY450" fmla="*/ 285896 h 6471290"/>
              <a:gd name="connsiteX451" fmla="*/ 4265129 w 6998756"/>
              <a:gd name="connsiteY451" fmla="*/ 328059 h 6471290"/>
              <a:gd name="connsiteX452" fmla="*/ 4291965 w 6998756"/>
              <a:gd name="connsiteY452" fmla="*/ 299870 h 6471290"/>
              <a:gd name="connsiteX453" fmla="*/ 4324535 w 6998756"/>
              <a:gd name="connsiteY453" fmla="*/ 162056 h 6471290"/>
              <a:gd name="connsiteX454" fmla="*/ 4426778 w 6998756"/>
              <a:gd name="connsiteY454" fmla="*/ 65942 h 6471290"/>
              <a:gd name="connsiteX455" fmla="*/ 4457387 w 6998756"/>
              <a:gd name="connsiteY455" fmla="*/ 46404 h 6471290"/>
              <a:gd name="connsiteX456" fmla="*/ 4540121 w 6998756"/>
              <a:gd name="connsiteY456" fmla="*/ 0 h 64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Lst>
            <a:rect l="l" t="t" r="r" b="b"/>
            <a:pathLst>
              <a:path w="6998756" h="6471290">
                <a:moveTo>
                  <a:pt x="4043260" y="5264682"/>
                </a:moveTo>
                <a:lnTo>
                  <a:pt x="4031821" y="5270785"/>
                </a:lnTo>
                <a:lnTo>
                  <a:pt x="4032292" y="5276701"/>
                </a:lnTo>
                <a:lnTo>
                  <a:pt x="4034244" y="5274954"/>
                </a:lnTo>
                <a:close/>
                <a:moveTo>
                  <a:pt x="4177955" y="5062815"/>
                </a:moveTo>
                <a:cubicBezTo>
                  <a:pt x="4165309" y="5062153"/>
                  <a:pt x="4148007" y="5069704"/>
                  <a:pt x="4151119" y="5091007"/>
                </a:cubicBezTo>
                <a:cubicBezTo>
                  <a:pt x="4152025" y="5154471"/>
                  <a:pt x="4116761" y="5182219"/>
                  <a:pt x="4049761" y="5170256"/>
                </a:cubicBezTo>
                <a:cubicBezTo>
                  <a:pt x="4041330" y="5169815"/>
                  <a:pt x="4032902" y="5169374"/>
                  <a:pt x="4024029" y="5177366"/>
                </a:cubicBezTo>
                <a:cubicBezTo>
                  <a:pt x="4019594" y="5181361"/>
                  <a:pt x="4019153" y="5189794"/>
                  <a:pt x="4022926" y="5198446"/>
                </a:cubicBezTo>
                <a:cubicBezTo>
                  <a:pt x="4028696" y="5209318"/>
                  <a:pt x="4050384" y="5218908"/>
                  <a:pt x="4060897" y="5230028"/>
                </a:cubicBezTo>
                <a:lnTo>
                  <a:pt x="4066183" y="5238570"/>
                </a:lnTo>
                <a:lnTo>
                  <a:pt x="4079684" y="5223190"/>
                </a:lnTo>
                <a:cubicBezTo>
                  <a:pt x="4090779" y="5207802"/>
                  <a:pt x="4097014" y="5195050"/>
                  <a:pt x="4095970" y="5187245"/>
                </a:cubicBezTo>
                <a:cubicBezTo>
                  <a:pt x="4124046" y="5159654"/>
                  <a:pt x="4153358" y="5133882"/>
                  <a:pt x="4182101" y="5109429"/>
                </a:cubicBezTo>
                <a:lnTo>
                  <a:pt x="4237020" y="5063016"/>
                </a:lnTo>
                <a:lnTo>
                  <a:pt x="4212822" y="5065367"/>
                </a:lnTo>
                <a:cubicBezTo>
                  <a:pt x="4201623" y="5064847"/>
                  <a:pt x="4189546" y="5063421"/>
                  <a:pt x="4177955" y="5062815"/>
                </a:cubicBezTo>
                <a:close/>
                <a:moveTo>
                  <a:pt x="5215197" y="4051921"/>
                </a:moveTo>
                <a:lnTo>
                  <a:pt x="5209287" y="4054961"/>
                </a:lnTo>
                <a:cubicBezTo>
                  <a:pt x="5153974" y="4089720"/>
                  <a:pt x="5108650" y="4138080"/>
                  <a:pt x="5077055" y="4196673"/>
                </a:cubicBezTo>
                <a:cubicBezTo>
                  <a:pt x="5058428" y="4229520"/>
                  <a:pt x="5031816" y="4253493"/>
                  <a:pt x="5001206" y="4273031"/>
                </a:cubicBezTo>
                <a:cubicBezTo>
                  <a:pt x="4961728" y="4300560"/>
                  <a:pt x="4925801" y="4340956"/>
                  <a:pt x="4886981" y="4355836"/>
                </a:cubicBezTo>
                <a:cubicBezTo>
                  <a:pt x="4822431" y="4377825"/>
                  <a:pt x="4789839" y="4435308"/>
                  <a:pt x="4737493" y="4466390"/>
                </a:cubicBezTo>
                <a:cubicBezTo>
                  <a:pt x="4711319" y="4481932"/>
                  <a:pt x="4693355" y="4502129"/>
                  <a:pt x="4675172" y="4526545"/>
                </a:cubicBezTo>
                <a:cubicBezTo>
                  <a:pt x="4607090" y="4615993"/>
                  <a:pt x="4523035" y="4687693"/>
                  <a:pt x="4419003" y="4737211"/>
                </a:cubicBezTo>
                <a:cubicBezTo>
                  <a:pt x="4410354" y="4740984"/>
                  <a:pt x="4397488" y="4744539"/>
                  <a:pt x="4405257" y="4757629"/>
                </a:cubicBezTo>
                <a:cubicBezTo>
                  <a:pt x="4428559" y="4796899"/>
                  <a:pt x="4397951" y="4816437"/>
                  <a:pt x="4375773" y="4836413"/>
                </a:cubicBezTo>
                <a:cubicBezTo>
                  <a:pt x="4322766" y="4880144"/>
                  <a:pt x="4302375" y="4946722"/>
                  <a:pt x="4253140" y="4999107"/>
                </a:cubicBezTo>
                <a:cubicBezTo>
                  <a:pt x="4259469" y="5019520"/>
                  <a:pt x="4260831" y="5033861"/>
                  <a:pt x="4258591" y="5043850"/>
                </a:cubicBezTo>
                <a:lnTo>
                  <a:pt x="4255556" y="5047350"/>
                </a:lnTo>
                <a:lnTo>
                  <a:pt x="4264823" y="5039519"/>
                </a:lnTo>
                <a:cubicBezTo>
                  <a:pt x="4316428" y="4994875"/>
                  <a:pt x="4358541" y="4953487"/>
                  <a:pt x="4376726" y="4911330"/>
                </a:cubicBezTo>
                <a:cubicBezTo>
                  <a:pt x="4446392" y="4838448"/>
                  <a:pt x="4437054" y="4887368"/>
                  <a:pt x="4495294" y="4847795"/>
                </a:cubicBezTo>
                <a:cubicBezTo>
                  <a:pt x="4564961" y="4774914"/>
                  <a:pt x="4531664" y="4763479"/>
                  <a:pt x="4572211" y="4710384"/>
                </a:cubicBezTo>
                <a:cubicBezTo>
                  <a:pt x="4675174" y="4648937"/>
                  <a:pt x="4729237" y="4578144"/>
                  <a:pt x="4769783" y="4525049"/>
                </a:cubicBezTo>
                <a:cubicBezTo>
                  <a:pt x="4810330" y="4471954"/>
                  <a:pt x="4848789" y="4403248"/>
                  <a:pt x="4934059" y="4328278"/>
                </a:cubicBezTo>
                <a:cubicBezTo>
                  <a:pt x="4965268" y="4324103"/>
                  <a:pt x="4994388" y="4304317"/>
                  <a:pt x="4982961" y="4337626"/>
                </a:cubicBezTo>
                <a:cubicBezTo>
                  <a:pt x="5031832" y="4287389"/>
                  <a:pt x="5074006" y="4239041"/>
                  <a:pt x="5112069" y="4191493"/>
                </a:cubicBezTo>
                <a:close/>
                <a:moveTo>
                  <a:pt x="1421611" y="2211251"/>
                </a:moveTo>
                <a:lnTo>
                  <a:pt x="1365366" y="2295734"/>
                </a:lnTo>
                <a:lnTo>
                  <a:pt x="1342943" y="2329145"/>
                </a:lnTo>
                <a:lnTo>
                  <a:pt x="1346081" y="2326178"/>
                </a:lnTo>
                <a:cubicBezTo>
                  <a:pt x="1369478" y="2303601"/>
                  <a:pt x="1381483" y="2267561"/>
                  <a:pt x="1416062" y="2254923"/>
                </a:cubicBezTo>
                <a:cubicBezTo>
                  <a:pt x="1426414" y="2250780"/>
                  <a:pt x="1429104" y="2236489"/>
                  <a:pt x="1424962" y="2226134"/>
                </a:cubicBezTo>
                <a:close/>
                <a:moveTo>
                  <a:pt x="1507160" y="2090249"/>
                </a:moveTo>
                <a:lnTo>
                  <a:pt x="1456732" y="2158498"/>
                </a:lnTo>
                <a:lnTo>
                  <a:pt x="1438688" y="2185602"/>
                </a:lnTo>
                <a:lnTo>
                  <a:pt x="1453739" y="2174973"/>
                </a:lnTo>
                <a:cubicBezTo>
                  <a:pt x="1467196" y="2163579"/>
                  <a:pt x="1506954" y="2178903"/>
                  <a:pt x="1497217" y="2133545"/>
                </a:cubicBezTo>
                <a:cubicBezTo>
                  <a:pt x="1494939" y="2124848"/>
                  <a:pt x="1502288" y="2114698"/>
                  <a:pt x="1506065" y="2103875"/>
                </a:cubicBezTo>
                <a:close/>
                <a:moveTo>
                  <a:pt x="2705909" y="892212"/>
                </a:moveTo>
                <a:cubicBezTo>
                  <a:pt x="2635088" y="932168"/>
                  <a:pt x="2527384" y="1038015"/>
                  <a:pt x="2531391" y="1067958"/>
                </a:cubicBezTo>
                <a:lnTo>
                  <a:pt x="2527236" y="1071711"/>
                </a:lnTo>
                <a:lnTo>
                  <a:pt x="2540897" y="1082319"/>
                </a:lnTo>
                <a:cubicBezTo>
                  <a:pt x="2563518" y="1093016"/>
                  <a:pt x="2587723" y="1084769"/>
                  <a:pt x="2608179" y="1057301"/>
                </a:cubicBezTo>
                <a:cubicBezTo>
                  <a:pt x="2608179" y="1057301"/>
                  <a:pt x="2608400" y="1053087"/>
                  <a:pt x="2608400" y="1053087"/>
                </a:cubicBezTo>
                <a:cubicBezTo>
                  <a:pt x="2623699" y="1023236"/>
                  <a:pt x="2641772" y="995909"/>
                  <a:pt x="2661800" y="970335"/>
                </a:cubicBezTo>
                <a:lnTo>
                  <a:pt x="2701077" y="926778"/>
                </a:lnTo>
                <a:lnTo>
                  <a:pt x="2690340" y="932395"/>
                </a:lnTo>
                <a:cubicBezTo>
                  <a:pt x="2685228" y="936889"/>
                  <a:pt x="2681987" y="941132"/>
                  <a:pt x="2681987" y="941132"/>
                </a:cubicBezTo>
                <a:cubicBezTo>
                  <a:pt x="2665019" y="928163"/>
                  <a:pt x="2679984" y="926160"/>
                  <a:pt x="2692947" y="909186"/>
                </a:cubicBezTo>
                <a:cubicBezTo>
                  <a:pt x="2692947" y="909186"/>
                  <a:pt x="2692947" y="909186"/>
                  <a:pt x="2705909" y="892212"/>
                </a:cubicBezTo>
                <a:close/>
                <a:moveTo>
                  <a:pt x="4540121" y="0"/>
                </a:moveTo>
                <a:cubicBezTo>
                  <a:pt x="4561196" y="1103"/>
                  <a:pt x="4619788" y="92954"/>
                  <a:pt x="4614250" y="118030"/>
                </a:cubicBezTo>
                <a:cubicBezTo>
                  <a:pt x="4583663" y="217897"/>
                  <a:pt x="4553078" y="317761"/>
                  <a:pt x="4522491" y="417627"/>
                </a:cubicBezTo>
                <a:cubicBezTo>
                  <a:pt x="4512739" y="442482"/>
                  <a:pt x="4494996" y="458465"/>
                  <a:pt x="4470146" y="448710"/>
                </a:cubicBezTo>
                <a:cubicBezTo>
                  <a:pt x="4441081" y="438732"/>
                  <a:pt x="4455051" y="414097"/>
                  <a:pt x="4460369" y="393237"/>
                </a:cubicBezTo>
                <a:cubicBezTo>
                  <a:pt x="4461251" y="376371"/>
                  <a:pt x="4474780" y="360168"/>
                  <a:pt x="4471888" y="334651"/>
                </a:cubicBezTo>
                <a:cubicBezTo>
                  <a:pt x="4401138" y="394365"/>
                  <a:pt x="4372095" y="464716"/>
                  <a:pt x="4346608" y="547938"/>
                </a:cubicBezTo>
                <a:cubicBezTo>
                  <a:pt x="4389640" y="533279"/>
                  <a:pt x="4395401" y="503987"/>
                  <a:pt x="4409589" y="475135"/>
                </a:cubicBezTo>
                <a:cubicBezTo>
                  <a:pt x="4414468" y="462707"/>
                  <a:pt x="4423338" y="454715"/>
                  <a:pt x="4439977" y="459814"/>
                </a:cubicBezTo>
                <a:cubicBezTo>
                  <a:pt x="4456618" y="464913"/>
                  <a:pt x="4468822" y="474006"/>
                  <a:pt x="4472154" y="491091"/>
                </a:cubicBezTo>
                <a:cubicBezTo>
                  <a:pt x="4475267" y="512394"/>
                  <a:pt x="4462621" y="511732"/>
                  <a:pt x="4449975" y="511071"/>
                </a:cubicBezTo>
                <a:cubicBezTo>
                  <a:pt x="4424243" y="518179"/>
                  <a:pt x="4423581" y="530826"/>
                  <a:pt x="4431129" y="548132"/>
                </a:cubicBezTo>
                <a:cubicBezTo>
                  <a:pt x="4454656" y="583187"/>
                  <a:pt x="4440465" y="612038"/>
                  <a:pt x="4430269" y="645326"/>
                </a:cubicBezTo>
                <a:cubicBezTo>
                  <a:pt x="4424952" y="666188"/>
                  <a:pt x="4416299" y="669964"/>
                  <a:pt x="4395666" y="660427"/>
                </a:cubicBezTo>
                <a:cubicBezTo>
                  <a:pt x="4375032" y="650893"/>
                  <a:pt x="4373488" y="680406"/>
                  <a:pt x="4373488" y="680406"/>
                </a:cubicBezTo>
                <a:cubicBezTo>
                  <a:pt x="4422966" y="704132"/>
                  <a:pt x="4399243" y="753625"/>
                  <a:pt x="4414559" y="784020"/>
                </a:cubicBezTo>
                <a:cubicBezTo>
                  <a:pt x="4418552" y="788458"/>
                  <a:pt x="4418552" y="788458"/>
                  <a:pt x="4422767" y="788678"/>
                </a:cubicBezTo>
                <a:cubicBezTo>
                  <a:pt x="4448720" y="777354"/>
                  <a:pt x="4424311" y="759165"/>
                  <a:pt x="4429411" y="742520"/>
                </a:cubicBezTo>
                <a:cubicBezTo>
                  <a:pt x="4430294" y="725655"/>
                  <a:pt x="4439163" y="717665"/>
                  <a:pt x="4451809" y="718327"/>
                </a:cubicBezTo>
                <a:cubicBezTo>
                  <a:pt x="4464455" y="718989"/>
                  <a:pt x="4468229" y="727641"/>
                  <a:pt x="4467567" y="740289"/>
                </a:cubicBezTo>
                <a:cubicBezTo>
                  <a:pt x="4473347" y="791325"/>
                  <a:pt x="4449846" y="836601"/>
                  <a:pt x="4442321" y="899623"/>
                </a:cubicBezTo>
                <a:cubicBezTo>
                  <a:pt x="4482683" y="855230"/>
                  <a:pt x="4513954" y="823044"/>
                  <a:pt x="4556766" y="812602"/>
                </a:cubicBezTo>
                <a:cubicBezTo>
                  <a:pt x="4565418" y="808826"/>
                  <a:pt x="4570294" y="796399"/>
                  <a:pt x="4566521" y="787747"/>
                </a:cubicBezTo>
                <a:cubicBezTo>
                  <a:pt x="4556523" y="736490"/>
                  <a:pt x="4595782" y="713176"/>
                  <a:pt x="4618624" y="680552"/>
                </a:cubicBezTo>
                <a:cubicBezTo>
                  <a:pt x="4660531" y="606643"/>
                  <a:pt x="4749267" y="607061"/>
                  <a:pt x="4803157" y="546465"/>
                </a:cubicBezTo>
                <a:cubicBezTo>
                  <a:pt x="4821340" y="522049"/>
                  <a:pt x="4850405" y="532027"/>
                  <a:pt x="4865500" y="566639"/>
                </a:cubicBezTo>
                <a:cubicBezTo>
                  <a:pt x="4888144" y="618555"/>
                  <a:pt x="4928086" y="662925"/>
                  <a:pt x="4903482" y="729279"/>
                </a:cubicBezTo>
                <a:cubicBezTo>
                  <a:pt x="4897944" y="754358"/>
                  <a:pt x="4921908" y="780978"/>
                  <a:pt x="4937665" y="802942"/>
                </a:cubicBezTo>
                <a:cubicBezTo>
                  <a:pt x="4965405" y="838216"/>
                  <a:pt x="4968076" y="867949"/>
                  <a:pt x="4940801" y="904573"/>
                </a:cubicBezTo>
                <a:cubicBezTo>
                  <a:pt x="4926831" y="929208"/>
                  <a:pt x="4903991" y="961834"/>
                  <a:pt x="4928178" y="984237"/>
                </a:cubicBezTo>
                <a:cubicBezTo>
                  <a:pt x="4960574" y="1011301"/>
                  <a:pt x="4991183" y="991763"/>
                  <a:pt x="5017798" y="967790"/>
                </a:cubicBezTo>
                <a:cubicBezTo>
                  <a:pt x="5083891" y="916287"/>
                  <a:pt x="5149985" y="864787"/>
                  <a:pt x="5223627" y="830590"/>
                </a:cubicBezTo>
                <a:cubicBezTo>
                  <a:pt x="5249580" y="819266"/>
                  <a:pt x="5266440" y="820148"/>
                  <a:pt x="5273324" y="850102"/>
                </a:cubicBezTo>
                <a:cubicBezTo>
                  <a:pt x="5272662" y="862749"/>
                  <a:pt x="5276438" y="871405"/>
                  <a:pt x="5288860" y="876281"/>
                </a:cubicBezTo>
                <a:cubicBezTo>
                  <a:pt x="5346548" y="904667"/>
                  <a:pt x="5347453" y="968131"/>
                  <a:pt x="5291114" y="994777"/>
                </a:cubicBezTo>
                <a:cubicBezTo>
                  <a:pt x="5226122" y="1025198"/>
                  <a:pt x="5172673" y="1077360"/>
                  <a:pt x="5099915" y="1094692"/>
                </a:cubicBezTo>
                <a:cubicBezTo>
                  <a:pt x="5082834" y="1098027"/>
                  <a:pt x="5073741" y="1110234"/>
                  <a:pt x="5072638" y="1131316"/>
                </a:cubicBezTo>
                <a:cubicBezTo>
                  <a:pt x="5066438" y="1169039"/>
                  <a:pt x="5032055" y="1179925"/>
                  <a:pt x="4999438" y="1157078"/>
                </a:cubicBezTo>
                <a:cubicBezTo>
                  <a:pt x="4987013" y="1152201"/>
                  <a:pt x="4974808" y="1143107"/>
                  <a:pt x="4965718" y="1155314"/>
                </a:cubicBezTo>
                <a:cubicBezTo>
                  <a:pt x="4952410" y="1167301"/>
                  <a:pt x="4960400" y="1176175"/>
                  <a:pt x="4968387" y="1185048"/>
                </a:cubicBezTo>
                <a:cubicBezTo>
                  <a:pt x="4988580" y="1203016"/>
                  <a:pt x="4983704" y="1215443"/>
                  <a:pt x="4962187" y="1222775"/>
                </a:cubicBezTo>
                <a:cubicBezTo>
                  <a:pt x="4914497" y="1245644"/>
                  <a:pt x="4960863" y="1248071"/>
                  <a:pt x="4968630" y="1261160"/>
                </a:cubicBezTo>
                <a:cubicBezTo>
                  <a:pt x="4942238" y="1280918"/>
                  <a:pt x="4912070" y="1292022"/>
                  <a:pt x="4897659" y="1325090"/>
                </a:cubicBezTo>
                <a:cubicBezTo>
                  <a:pt x="4892562" y="1341734"/>
                  <a:pt x="4866170" y="1361493"/>
                  <a:pt x="4890576" y="1379681"/>
                </a:cubicBezTo>
                <a:cubicBezTo>
                  <a:pt x="4910768" y="1397647"/>
                  <a:pt x="4943606" y="1416277"/>
                  <a:pt x="4970001" y="1396521"/>
                </a:cubicBezTo>
                <a:cubicBezTo>
                  <a:pt x="5001052" y="1368552"/>
                  <a:pt x="5052294" y="1358548"/>
                  <a:pt x="5066042" y="1338131"/>
                </a:cubicBezTo>
                <a:cubicBezTo>
                  <a:pt x="5098856" y="1276431"/>
                  <a:pt x="5162965" y="1262875"/>
                  <a:pt x="5203548" y="1214266"/>
                </a:cubicBezTo>
                <a:cubicBezTo>
                  <a:pt x="5253223" y="1153449"/>
                  <a:pt x="5334633" y="1132344"/>
                  <a:pt x="5384308" y="1071528"/>
                </a:cubicBezTo>
                <a:cubicBezTo>
                  <a:pt x="5393179" y="1063534"/>
                  <a:pt x="5410039" y="1064417"/>
                  <a:pt x="5422686" y="1065079"/>
                </a:cubicBezTo>
                <a:cubicBezTo>
                  <a:pt x="5443980" y="1061965"/>
                  <a:pt x="5473266" y="1067726"/>
                  <a:pt x="5458392" y="1028897"/>
                </a:cubicBezTo>
                <a:cubicBezTo>
                  <a:pt x="5454839" y="1016028"/>
                  <a:pt x="5467925" y="1008258"/>
                  <a:pt x="5476575" y="1004483"/>
                </a:cubicBezTo>
                <a:cubicBezTo>
                  <a:pt x="5561979" y="987813"/>
                  <a:pt x="5599893" y="909469"/>
                  <a:pt x="5665325" y="870617"/>
                </a:cubicBezTo>
                <a:cubicBezTo>
                  <a:pt x="5757150" y="812005"/>
                  <a:pt x="5817685" y="705252"/>
                  <a:pt x="5929480" y="668826"/>
                </a:cubicBezTo>
                <a:cubicBezTo>
                  <a:pt x="5946561" y="665491"/>
                  <a:pt x="5959870" y="653505"/>
                  <a:pt x="5977391" y="641737"/>
                </a:cubicBezTo>
                <a:cubicBezTo>
                  <a:pt x="5993369" y="659484"/>
                  <a:pt x="5992266" y="680566"/>
                  <a:pt x="6012458" y="698534"/>
                </a:cubicBezTo>
                <a:cubicBezTo>
                  <a:pt x="6049070" y="725816"/>
                  <a:pt x="6054190" y="789499"/>
                  <a:pt x="6022477" y="830120"/>
                </a:cubicBezTo>
                <a:cubicBezTo>
                  <a:pt x="5995644" y="858310"/>
                  <a:pt x="5956604" y="877405"/>
                  <a:pt x="5954177" y="923784"/>
                </a:cubicBezTo>
                <a:cubicBezTo>
                  <a:pt x="5953294" y="940649"/>
                  <a:pt x="5932219" y="939546"/>
                  <a:pt x="5919354" y="943099"/>
                </a:cubicBezTo>
                <a:cubicBezTo>
                  <a:pt x="5881197" y="945331"/>
                  <a:pt x="5854585" y="969303"/>
                  <a:pt x="5827969" y="993278"/>
                </a:cubicBezTo>
                <a:cubicBezTo>
                  <a:pt x="5805792" y="1013258"/>
                  <a:pt x="5796697" y="1025464"/>
                  <a:pt x="5820886" y="1047868"/>
                </a:cubicBezTo>
                <a:cubicBezTo>
                  <a:pt x="5828874" y="1056742"/>
                  <a:pt x="5832429" y="1069611"/>
                  <a:pt x="5823556" y="1077603"/>
                </a:cubicBezTo>
                <a:cubicBezTo>
                  <a:pt x="5810028" y="1093807"/>
                  <a:pt x="5798047" y="1080495"/>
                  <a:pt x="5790056" y="1071622"/>
                </a:cubicBezTo>
                <a:cubicBezTo>
                  <a:pt x="5757660" y="1044559"/>
                  <a:pt x="5739917" y="1060541"/>
                  <a:pt x="5725727" y="1089395"/>
                </a:cubicBezTo>
                <a:cubicBezTo>
                  <a:pt x="5683821" y="1163301"/>
                  <a:pt x="5637918" y="1232769"/>
                  <a:pt x="5575820" y="1288707"/>
                </a:cubicBezTo>
                <a:cubicBezTo>
                  <a:pt x="5548984" y="1316899"/>
                  <a:pt x="5571628" y="1368816"/>
                  <a:pt x="5520164" y="1383033"/>
                </a:cubicBezTo>
                <a:cubicBezTo>
                  <a:pt x="5515950" y="1382813"/>
                  <a:pt x="5523496" y="1400119"/>
                  <a:pt x="5527489" y="1404557"/>
                </a:cubicBezTo>
                <a:cubicBezTo>
                  <a:pt x="5543468" y="1422304"/>
                  <a:pt x="5560327" y="1423186"/>
                  <a:pt x="5577629" y="1415637"/>
                </a:cubicBezTo>
                <a:cubicBezTo>
                  <a:pt x="5590495" y="1412083"/>
                  <a:pt x="5612011" y="1404751"/>
                  <a:pt x="5600251" y="1387225"/>
                </a:cubicBezTo>
                <a:cubicBezTo>
                  <a:pt x="5589148" y="1357050"/>
                  <a:pt x="5610665" y="1349722"/>
                  <a:pt x="5628408" y="1333739"/>
                </a:cubicBezTo>
                <a:cubicBezTo>
                  <a:pt x="5689847" y="1290449"/>
                  <a:pt x="5763046" y="1264686"/>
                  <a:pt x="5808728" y="1199431"/>
                </a:cubicBezTo>
                <a:cubicBezTo>
                  <a:pt x="5822475" y="1179012"/>
                  <a:pt x="5838894" y="1188328"/>
                  <a:pt x="5855534" y="1193424"/>
                </a:cubicBezTo>
                <a:cubicBezTo>
                  <a:pt x="5888371" y="1212054"/>
                  <a:pt x="5910110" y="1200509"/>
                  <a:pt x="5932730" y="1172099"/>
                </a:cubicBezTo>
                <a:cubicBezTo>
                  <a:pt x="5968877" y="1127486"/>
                  <a:pt x="5998382" y="1129030"/>
                  <a:pt x="6029455" y="1181389"/>
                </a:cubicBezTo>
                <a:cubicBezTo>
                  <a:pt x="6045212" y="1203351"/>
                  <a:pt x="6050309" y="1186707"/>
                  <a:pt x="6058961" y="1182933"/>
                </a:cubicBezTo>
                <a:cubicBezTo>
                  <a:pt x="6102876" y="1151410"/>
                  <a:pt x="6146792" y="1119885"/>
                  <a:pt x="6186713" y="1083924"/>
                </a:cubicBezTo>
                <a:cubicBezTo>
                  <a:pt x="6270771" y="1012223"/>
                  <a:pt x="6366810" y="953833"/>
                  <a:pt x="6438885" y="868823"/>
                </a:cubicBezTo>
                <a:cubicBezTo>
                  <a:pt x="6484346" y="807785"/>
                  <a:pt x="6557987" y="773589"/>
                  <a:pt x="6623641" y="730519"/>
                </a:cubicBezTo>
                <a:cubicBezTo>
                  <a:pt x="6645598" y="714757"/>
                  <a:pt x="6654470" y="706767"/>
                  <a:pt x="6660010" y="681689"/>
                </a:cubicBezTo>
                <a:cubicBezTo>
                  <a:pt x="6669764" y="656834"/>
                  <a:pt x="6672412" y="606238"/>
                  <a:pt x="6725441" y="642837"/>
                </a:cubicBezTo>
                <a:cubicBezTo>
                  <a:pt x="6737646" y="651929"/>
                  <a:pt x="6755168" y="640164"/>
                  <a:pt x="6751613" y="627295"/>
                </a:cubicBezTo>
                <a:cubicBezTo>
                  <a:pt x="6733627" y="567165"/>
                  <a:pt x="6784870" y="557163"/>
                  <a:pt x="6811706" y="528973"/>
                </a:cubicBezTo>
                <a:cubicBezTo>
                  <a:pt x="6833884" y="508996"/>
                  <a:pt x="6855841" y="493234"/>
                  <a:pt x="6877801" y="477473"/>
                </a:cubicBezTo>
                <a:cubicBezTo>
                  <a:pt x="6921274" y="454379"/>
                  <a:pt x="6937693" y="463695"/>
                  <a:pt x="6939481" y="510294"/>
                </a:cubicBezTo>
                <a:cubicBezTo>
                  <a:pt x="6943035" y="523163"/>
                  <a:pt x="6938378" y="531376"/>
                  <a:pt x="6950581" y="540469"/>
                </a:cubicBezTo>
                <a:cubicBezTo>
                  <a:pt x="6995844" y="563977"/>
                  <a:pt x="7014713" y="607241"/>
                  <a:pt x="6983000" y="647858"/>
                </a:cubicBezTo>
                <a:cubicBezTo>
                  <a:pt x="6932665" y="721326"/>
                  <a:pt x="6882326" y="794791"/>
                  <a:pt x="6803806" y="841415"/>
                </a:cubicBezTo>
                <a:cubicBezTo>
                  <a:pt x="6782070" y="852961"/>
                  <a:pt x="6760334" y="864505"/>
                  <a:pt x="6750800" y="885146"/>
                </a:cubicBezTo>
                <a:cubicBezTo>
                  <a:pt x="6703575" y="979914"/>
                  <a:pt x="6627725" y="1056272"/>
                  <a:pt x="6556314" y="1128634"/>
                </a:cubicBezTo>
                <a:cubicBezTo>
                  <a:pt x="6516392" y="1164593"/>
                  <a:pt x="6480465" y="1204992"/>
                  <a:pt x="6498231" y="1269339"/>
                </a:cubicBezTo>
                <a:cubicBezTo>
                  <a:pt x="6501342" y="1290638"/>
                  <a:pt x="6487595" y="1311059"/>
                  <a:pt x="6469852" y="1327041"/>
                </a:cubicBezTo>
                <a:cubicBezTo>
                  <a:pt x="6461200" y="1330816"/>
                  <a:pt x="6456545" y="1339027"/>
                  <a:pt x="6464533" y="1347902"/>
                </a:cubicBezTo>
                <a:cubicBezTo>
                  <a:pt x="6472743" y="1352558"/>
                  <a:pt x="6481171" y="1352999"/>
                  <a:pt x="6485609" y="1349005"/>
                </a:cubicBezTo>
                <a:cubicBezTo>
                  <a:pt x="6534620" y="1300836"/>
                  <a:pt x="6579420" y="1252448"/>
                  <a:pt x="6644411" y="1222027"/>
                </a:cubicBezTo>
                <a:cubicBezTo>
                  <a:pt x="6675217" y="1117945"/>
                  <a:pt x="6783022" y="1077082"/>
                  <a:pt x="6838236" y="991187"/>
                </a:cubicBezTo>
                <a:cubicBezTo>
                  <a:pt x="6842671" y="987193"/>
                  <a:pt x="6842892" y="982976"/>
                  <a:pt x="6847327" y="978980"/>
                </a:cubicBezTo>
                <a:cubicBezTo>
                  <a:pt x="6869066" y="967435"/>
                  <a:pt x="6883695" y="930149"/>
                  <a:pt x="6916313" y="952996"/>
                </a:cubicBezTo>
                <a:cubicBezTo>
                  <a:pt x="6948929" y="975843"/>
                  <a:pt x="6926310" y="1004253"/>
                  <a:pt x="6916557" y="1029108"/>
                </a:cubicBezTo>
                <a:cubicBezTo>
                  <a:pt x="6906140" y="1066614"/>
                  <a:pt x="6883301" y="1099241"/>
                  <a:pt x="6852471" y="1122993"/>
                </a:cubicBezTo>
                <a:cubicBezTo>
                  <a:pt x="6789928" y="1187365"/>
                  <a:pt x="6751795" y="1269925"/>
                  <a:pt x="6693469" y="1334515"/>
                </a:cubicBezTo>
                <a:cubicBezTo>
                  <a:pt x="6675506" y="1354715"/>
                  <a:pt x="6699253" y="1385551"/>
                  <a:pt x="6685063" y="1414403"/>
                </a:cubicBezTo>
                <a:cubicBezTo>
                  <a:pt x="6675088" y="1443475"/>
                  <a:pt x="6673543" y="1472990"/>
                  <a:pt x="6719467" y="1483848"/>
                </a:cubicBezTo>
                <a:cubicBezTo>
                  <a:pt x="6744538" y="1489389"/>
                  <a:pt x="6734562" y="1518460"/>
                  <a:pt x="6725030" y="1539101"/>
                </a:cubicBezTo>
                <a:cubicBezTo>
                  <a:pt x="6715716" y="1555523"/>
                  <a:pt x="6702629" y="1563295"/>
                  <a:pt x="6686430" y="1549764"/>
                </a:cubicBezTo>
                <a:cubicBezTo>
                  <a:pt x="6678443" y="1540889"/>
                  <a:pt x="6666460" y="1527580"/>
                  <a:pt x="6648717" y="1543562"/>
                </a:cubicBezTo>
                <a:cubicBezTo>
                  <a:pt x="6652931" y="1543783"/>
                  <a:pt x="6656706" y="1552435"/>
                  <a:pt x="6656706" y="1552435"/>
                </a:cubicBezTo>
                <a:cubicBezTo>
                  <a:pt x="6717283" y="1606338"/>
                  <a:pt x="6711303" y="1639848"/>
                  <a:pt x="6642098" y="1670048"/>
                </a:cubicBezTo>
                <a:cubicBezTo>
                  <a:pt x="6620360" y="1681594"/>
                  <a:pt x="6582868" y="1671177"/>
                  <a:pt x="6577326" y="1696254"/>
                </a:cubicBezTo>
                <a:cubicBezTo>
                  <a:pt x="6566249" y="1746406"/>
                  <a:pt x="6538310" y="1795678"/>
                  <a:pt x="6544095" y="1846714"/>
                </a:cubicBezTo>
                <a:cubicBezTo>
                  <a:pt x="6547206" y="1868014"/>
                  <a:pt x="6554754" y="1885320"/>
                  <a:pt x="6537011" y="1901303"/>
                </a:cubicBezTo>
                <a:cubicBezTo>
                  <a:pt x="6510175" y="1929493"/>
                  <a:pt x="6539240" y="1939471"/>
                  <a:pt x="6555879" y="1944567"/>
                </a:cubicBezTo>
                <a:cubicBezTo>
                  <a:pt x="6584944" y="1954545"/>
                  <a:pt x="6629962" y="1901939"/>
                  <a:pt x="6623078" y="1871985"/>
                </a:cubicBezTo>
                <a:cubicBezTo>
                  <a:pt x="6615749" y="1850464"/>
                  <a:pt x="6616411" y="1837814"/>
                  <a:pt x="6634154" y="1821831"/>
                </a:cubicBezTo>
                <a:cubicBezTo>
                  <a:pt x="6651897" y="1805849"/>
                  <a:pt x="6690935" y="1786755"/>
                  <a:pt x="6641457" y="1763026"/>
                </a:cubicBezTo>
                <a:cubicBezTo>
                  <a:pt x="6633250" y="1758367"/>
                  <a:pt x="6637905" y="1750156"/>
                  <a:pt x="6642561" y="1741943"/>
                </a:cubicBezTo>
                <a:cubicBezTo>
                  <a:pt x="6677384" y="1722629"/>
                  <a:pt x="6696255" y="1765893"/>
                  <a:pt x="6730196" y="1763441"/>
                </a:cubicBezTo>
                <a:cubicBezTo>
                  <a:pt x="6747056" y="1764323"/>
                  <a:pt x="6733307" y="1784744"/>
                  <a:pt x="6728210" y="1801388"/>
                </a:cubicBezTo>
                <a:cubicBezTo>
                  <a:pt x="6718014" y="1834677"/>
                  <a:pt x="6682749" y="1862424"/>
                  <a:pt x="6701837" y="1901474"/>
                </a:cubicBezTo>
                <a:cubicBezTo>
                  <a:pt x="6705834" y="1905909"/>
                  <a:pt x="6701175" y="1914123"/>
                  <a:pt x="6696741" y="1918119"/>
                </a:cubicBezTo>
                <a:cubicBezTo>
                  <a:pt x="6622658" y="1960747"/>
                  <a:pt x="6642873" y="2059044"/>
                  <a:pt x="6589424" y="2111206"/>
                </a:cubicBezTo>
                <a:cubicBezTo>
                  <a:pt x="6576118" y="2123193"/>
                  <a:pt x="6571018" y="2139837"/>
                  <a:pt x="6557714" y="2151823"/>
                </a:cubicBezTo>
                <a:cubicBezTo>
                  <a:pt x="6513796" y="2183348"/>
                  <a:pt x="6490515" y="2224409"/>
                  <a:pt x="6467011" y="2269684"/>
                </a:cubicBezTo>
                <a:cubicBezTo>
                  <a:pt x="6462135" y="2282111"/>
                  <a:pt x="6453264" y="2290102"/>
                  <a:pt x="6448386" y="2302532"/>
                </a:cubicBezTo>
                <a:cubicBezTo>
                  <a:pt x="6446842" y="2332044"/>
                  <a:pt x="6358989" y="2314764"/>
                  <a:pt x="6410695" y="2376658"/>
                </a:cubicBezTo>
                <a:cubicBezTo>
                  <a:pt x="6430447" y="2403058"/>
                  <a:pt x="6424244" y="2440784"/>
                  <a:pt x="6456420" y="2472061"/>
                </a:cubicBezTo>
                <a:cubicBezTo>
                  <a:pt x="6492592" y="2507777"/>
                  <a:pt x="6498373" y="2558813"/>
                  <a:pt x="6466440" y="2603647"/>
                </a:cubicBezTo>
                <a:cubicBezTo>
                  <a:pt x="6379736" y="2725942"/>
                  <a:pt x="6297025" y="2852672"/>
                  <a:pt x="6189907" y="2961216"/>
                </a:cubicBezTo>
                <a:cubicBezTo>
                  <a:pt x="6154200" y="2997398"/>
                  <a:pt x="6114279" y="3033360"/>
                  <a:pt x="6082567" y="3073977"/>
                </a:cubicBezTo>
                <a:cubicBezTo>
                  <a:pt x="6059727" y="3106604"/>
                  <a:pt x="6012478" y="3121043"/>
                  <a:pt x="5977654" y="3140358"/>
                </a:cubicBezTo>
                <a:cubicBezTo>
                  <a:pt x="5960353" y="3147910"/>
                  <a:pt x="5947045" y="3159895"/>
                  <a:pt x="5941728" y="3180757"/>
                </a:cubicBezTo>
                <a:cubicBezTo>
                  <a:pt x="5908251" y="3255104"/>
                  <a:pt x="5866785" y="3320579"/>
                  <a:pt x="5812234" y="3393823"/>
                </a:cubicBezTo>
                <a:cubicBezTo>
                  <a:pt x="5845733" y="3399804"/>
                  <a:pt x="5874797" y="3409780"/>
                  <a:pt x="5904080" y="3415541"/>
                </a:cubicBezTo>
                <a:cubicBezTo>
                  <a:pt x="5920720" y="3420640"/>
                  <a:pt x="5937800" y="3417306"/>
                  <a:pt x="5942679" y="3404878"/>
                </a:cubicBezTo>
                <a:cubicBezTo>
                  <a:pt x="5963070" y="3338300"/>
                  <a:pt x="6057344" y="3313640"/>
                  <a:pt x="6049112" y="3228653"/>
                </a:cubicBezTo>
                <a:cubicBezTo>
                  <a:pt x="6092366" y="3209777"/>
                  <a:pt x="6071929" y="3115698"/>
                  <a:pt x="6159785" y="3132978"/>
                </a:cubicBezTo>
                <a:cubicBezTo>
                  <a:pt x="6184854" y="3138518"/>
                  <a:pt x="6191276" y="3096578"/>
                  <a:pt x="6213234" y="3080816"/>
                </a:cubicBezTo>
                <a:cubicBezTo>
                  <a:pt x="6301065" y="3017768"/>
                  <a:pt x="6348069" y="2927217"/>
                  <a:pt x="6370445" y="2822695"/>
                </a:cubicBezTo>
                <a:cubicBezTo>
                  <a:pt x="6380641" y="2789407"/>
                  <a:pt x="6398384" y="2773423"/>
                  <a:pt x="6432104" y="2775188"/>
                </a:cubicBezTo>
                <a:cubicBezTo>
                  <a:pt x="6454745" y="2827107"/>
                  <a:pt x="6439676" y="2872823"/>
                  <a:pt x="6407522" y="2921874"/>
                </a:cubicBezTo>
                <a:cubicBezTo>
                  <a:pt x="6366497" y="2978915"/>
                  <a:pt x="6354095" y="3054365"/>
                  <a:pt x="6329489" y="3120722"/>
                </a:cubicBezTo>
                <a:cubicBezTo>
                  <a:pt x="6314197" y="3170655"/>
                  <a:pt x="6291136" y="3207497"/>
                  <a:pt x="6243225" y="3234583"/>
                </a:cubicBezTo>
                <a:cubicBezTo>
                  <a:pt x="6182230" y="3269442"/>
                  <a:pt x="6157181" y="3344230"/>
                  <a:pt x="6099959" y="3387741"/>
                </a:cubicBezTo>
                <a:cubicBezTo>
                  <a:pt x="6095303" y="3395954"/>
                  <a:pt x="6090425" y="3408382"/>
                  <a:pt x="6081996" y="3407941"/>
                </a:cubicBezTo>
                <a:cubicBezTo>
                  <a:pt x="6018548" y="3408848"/>
                  <a:pt x="6015459" y="3467875"/>
                  <a:pt x="5992399" y="3504717"/>
                </a:cubicBezTo>
                <a:cubicBezTo>
                  <a:pt x="5964902" y="3545556"/>
                  <a:pt x="5925422" y="3573085"/>
                  <a:pt x="5885943" y="3600612"/>
                </a:cubicBezTo>
                <a:cubicBezTo>
                  <a:pt x="5877290" y="3604388"/>
                  <a:pt x="5876849" y="3612820"/>
                  <a:pt x="5880626" y="3621474"/>
                </a:cubicBezTo>
                <a:cubicBezTo>
                  <a:pt x="5879081" y="3650986"/>
                  <a:pt x="5849354" y="3653659"/>
                  <a:pt x="5845802" y="3640788"/>
                </a:cubicBezTo>
                <a:cubicBezTo>
                  <a:pt x="5826710" y="3601741"/>
                  <a:pt x="5808527" y="3626155"/>
                  <a:pt x="5791004" y="3637920"/>
                </a:cubicBezTo>
                <a:cubicBezTo>
                  <a:pt x="5760174" y="3661676"/>
                  <a:pt x="5741108" y="3702955"/>
                  <a:pt x="5698297" y="3713397"/>
                </a:cubicBezTo>
                <a:cubicBezTo>
                  <a:pt x="5685430" y="3716952"/>
                  <a:pt x="5680332" y="3733596"/>
                  <a:pt x="5683886" y="3746465"/>
                </a:cubicBezTo>
                <a:cubicBezTo>
                  <a:pt x="5694766" y="3780856"/>
                  <a:pt x="5673029" y="3792402"/>
                  <a:pt x="5642861" y="3803509"/>
                </a:cubicBezTo>
                <a:cubicBezTo>
                  <a:pt x="5625340" y="3815274"/>
                  <a:pt x="5580077" y="3791765"/>
                  <a:pt x="5585639" y="3847018"/>
                </a:cubicBezTo>
                <a:cubicBezTo>
                  <a:pt x="5588750" y="3868319"/>
                  <a:pt x="5545275" y="3891412"/>
                  <a:pt x="5581668" y="3922911"/>
                </a:cubicBezTo>
                <a:cubicBezTo>
                  <a:pt x="5593870" y="3932003"/>
                  <a:pt x="5576128" y="3947985"/>
                  <a:pt x="5567258" y="3955979"/>
                </a:cubicBezTo>
                <a:cubicBezTo>
                  <a:pt x="5540862" y="3975734"/>
                  <a:pt x="5506700" y="3982403"/>
                  <a:pt x="5496065" y="4024123"/>
                </a:cubicBezTo>
                <a:cubicBezTo>
                  <a:pt x="5490966" y="4040768"/>
                  <a:pt x="5474546" y="4031455"/>
                  <a:pt x="5462345" y="4022359"/>
                </a:cubicBezTo>
                <a:cubicBezTo>
                  <a:pt x="5433943" y="3999733"/>
                  <a:pt x="5401325" y="3976888"/>
                  <a:pt x="5372922" y="3954263"/>
                </a:cubicBezTo>
                <a:lnTo>
                  <a:pt x="5366641" y="3949724"/>
                </a:lnTo>
                <a:lnTo>
                  <a:pt x="5317779" y="3990916"/>
                </a:lnTo>
                <a:cubicBezTo>
                  <a:pt x="5301191" y="4104366"/>
                  <a:pt x="5117133" y="4272003"/>
                  <a:pt x="5038128" y="4393804"/>
                </a:cubicBezTo>
                <a:cubicBezTo>
                  <a:pt x="4995493" y="4431289"/>
                  <a:pt x="4993405" y="4415678"/>
                  <a:pt x="5004831" y="4382369"/>
                </a:cubicBezTo>
                <a:cubicBezTo>
                  <a:pt x="4966373" y="4451075"/>
                  <a:pt x="4894618" y="4508346"/>
                  <a:pt x="4898795" y="4539566"/>
                </a:cubicBezTo>
                <a:cubicBezTo>
                  <a:pt x="4815614" y="4630147"/>
                  <a:pt x="4759461" y="4685330"/>
                  <a:pt x="4718915" y="4738425"/>
                </a:cubicBezTo>
                <a:cubicBezTo>
                  <a:pt x="4662764" y="4793608"/>
                  <a:pt x="4620128" y="4831092"/>
                  <a:pt x="4532769" y="4890452"/>
                </a:cubicBezTo>
                <a:cubicBezTo>
                  <a:pt x="4515075" y="4876928"/>
                  <a:pt x="4544195" y="4857142"/>
                  <a:pt x="4526503" y="4843619"/>
                </a:cubicBezTo>
                <a:cubicBezTo>
                  <a:pt x="4414200" y="4953986"/>
                  <a:pt x="4346622" y="5042477"/>
                  <a:pt x="4247835" y="5135145"/>
                </a:cubicBezTo>
                <a:cubicBezTo>
                  <a:pt x="4187016" y="5214788"/>
                  <a:pt x="4116243" y="5286824"/>
                  <a:pt x="4024115" y="5366186"/>
                </a:cubicBezTo>
                <a:lnTo>
                  <a:pt x="3995623" y="5389730"/>
                </a:lnTo>
                <a:lnTo>
                  <a:pt x="3986163" y="5416368"/>
                </a:lnTo>
                <a:cubicBezTo>
                  <a:pt x="3980621" y="5441443"/>
                  <a:pt x="3966875" y="5461863"/>
                  <a:pt x="3928277" y="5472526"/>
                </a:cubicBezTo>
                <a:cubicBezTo>
                  <a:pt x="3898331" y="5479414"/>
                  <a:pt x="3871054" y="5516037"/>
                  <a:pt x="3844218" y="5544226"/>
                </a:cubicBezTo>
                <a:cubicBezTo>
                  <a:pt x="3826696" y="5555992"/>
                  <a:pt x="3813391" y="5567978"/>
                  <a:pt x="3792093" y="5571093"/>
                </a:cubicBezTo>
                <a:cubicBezTo>
                  <a:pt x="3770798" y="5574206"/>
                  <a:pt x="3720438" y="5567343"/>
                  <a:pt x="3759942" y="5620143"/>
                </a:cubicBezTo>
                <a:cubicBezTo>
                  <a:pt x="3726221" y="5618379"/>
                  <a:pt x="3768613" y="5696696"/>
                  <a:pt x="3706934" y="5663875"/>
                </a:cubicBezTo>
                <a:cubicBezTo>
                  <a:pt x="3706934" y="5663875"/>
                  <a:pt x="3702717" y="5663654"/>
                  <a:pt x="3702497" y="5667870"/>
                </a:cubicBezTo>
                <a:cubicBezTo>
                  <a:pt x="3657037" y="5728908"/>
                  <a:pt x="3552985" y="5698095"/>
                  <a:pt x="3518847" y="5785093"/>
                </a:cubicBezTo>
                <a:cubicBezTo>
                  <a:pt x="3508650" y="5818381"/>
                  <a:pt x="3481816" y="5846570"/>
                  <a:pt x="3488261" y="5884957"/>
                </a:cubicBezTo>
                <a:cubicBezTo>
                  <a:pt x="3491151" y="5910476"/>
                  <a:pt x="3477623" y="5926679"/>
                  <a:pt x="3464095" y="5942882"/>
                </a:cubicBezTo>
                <a:cubicBezTo>
                  <a:pt x="3415082" y="5991051"/>
                  <a:pt x="3369844" y="6047872"/>
                  <a:pt x="3313061" y="6082948"/>
                </a:cubicBezTo>
                <a:cubicBezTo>
                  <a:pt x="3278236" y="6102265"/>
                  <a:pt x="3263829" y="6135334"/>
                  <a:pt x="3245422" y="6163964"/>
                </a:cubicBezTo>
                <a:cubicBezTo>
                  <a:pt x="3226576" y="6201028"/>
                  <a:pt x="3195749" y="6224781"/>
                  <a:pt x="3153375" y="6226792"/>
                </a:cubicBezTo>
                <a:cubicBezTo>
                  <a:pt x="3068633" y="6230812"/>
                  <a:pt x="3007197" y="6274101"/>
                  <a:pt x="2961294" y="6343572"/>
                </a:cubicBezTo>
                <a:cubicBezTo>
                  <a:pt x="2924264" y="6405051"/>
                  <a:pt x="2869029" y="6410615"/>
                  <a:pt x="2810016" y="6407526"/>
                </a:cubicBezTo>
                <a:cubicBezTo>
                  <a:pt x="2776295" y="6405762"/>
                  <a:pt x="2732798" y="6348525"/>
                  <a:pt x="2738338" y="6323448"/>
                </a:cubicBezTo>
                <a:cubicBezTo>
                  <a:pt x="2745200" y="6273075"/>
                  <a:pt x="2745200" y="6273075"/>
                  <a:pt x="2694401" y="6274643"/>
                </a:cubicBezTo>
                <a:cubicBezTo>
                  <a:pt x="2691288" y="6253343"/>
                  <a:pt x="2708370" y="6250008"/>
                  <a:pt x="2721454" y="6242236"/>
                </a:cubicBezTo>
                <a:cubicBezTo>
                  <a:pt x="2725892" y="6238243"/>
                  <a:pt x="2743192" y="6230691"/>
                  <a:pt x="2735202" y="6221819"/>
                </a:cubicBezTo>
                <a:cubicBezTo>
                  <a:pt x="2691044" y="6177228"/>
                  <a:pt x="2744272" y="6129283"/>
                  <a:pt x="2738271" y="6082464"/>
                </a:cubicBezTo>
                <a:cubicBezTo>
                  <a:pt x="2738711" y="6074030"/>
                  <a:pt x="2735159" y="6061161"/>
                  <a:pt x="2735600" y="6052727"/>
                </a:cubicBezTo>
                <a:cubicBezTo>
                  <a:pt x="2714743" y="6047410"/>
                  <a:pt x="2675264" y="6074938"/>
                  <a:pt x="2676367" y="6053856"/>
                </a:cubicBezTo>
                <a:cubicBezTo>
                  <a:pt x="2674580" y="6007257"/>
                  <a:pt x="2626206" y="5962449"/>
                  <a:pt x="2666789" y="5913839"/>
                </a:cubicBezTo>
                <a:cubicBezTo>
                  <a:pt x="2711808" y="5861233"/>
                  <a:pt x="2752833" y="5804192"/>
                  <a:pt x="2777438" y="5737835"/>
                </a:cubicBezTo>
                <a:cubicBezTo>
                  <a:pt x="2782535" y="5721190"/>
                  <a:pt x="2800057" y="5709425"/>
                  <a:pt x="2784079" y="5691678"/>
                </a:cubicBezTo>
                <a:cubicBezTo>
                  <a:pt x="2767881" y="5678147"/>
                  <a:pt x="2742592" y="5676823"/>
                  <a:pt x="2720855" y="5688369"/>
                </a:cubicBezTo>
                <a:cubicBezTo>
                  <a:pt x="2694460" y="5708127"/>
                  <a:pt x="2672284" y="5728106"/>
                  <a:pt x="2653878" y="5756737"/>
                </a:cubicBezTo>
                <a:cubicBezTo>
                  <a:pt x="2621283" y="5814219"/>
                  <a:pt x="2572491" y="5858170"/>
                  <a:pt x="2519482" y="5901902"/>
                </a:cubicBezTo>
                <a:cubicBezTo>
                  <a:pt x="2515047" y="5905898"/>
                  <a:pt x="2510171" y="5918325"/>
                  <a:pt x="2506174" y="5913889"/>
                </a:cubicBezTo>
                <a:cubicBezTo>
                  <a:pt x="2443172" y="5906365"/>
                  <a:pt x="2427658" y="5960513"/>
                  <a:pt x="2400601" y="5992919"/>
                </a:cubicBezTo>
                <a:cubicBezTo>
                  <a:pt x="2273974" y="6151176"/>
                  <a:pt x="2114951" y="6282369"/>
                  <a:pt x="2004743" y="6449939"/>
                </a:cubicBezTo>
                <a:cubicBezTo>
                  <a:pt x="1990994" y="6470360"/>
                  <a:pt x="1977907" y="6478129"/>
                  <a:pt x="1957495" y="6464378"/>
                </a:cubicBezTo>
                <a:cubicBezTo>
                  <a:pt x="1941296" y="6450848"/>
                  <a:pt x="1937744" y="6437978"/>
                  <a:pt x="1947056" y="6421555"/>
                </a:cubicBezTo>
                <a:cubicBezTo>
                  <a:pt x="1970119" y="6384711"/>
                  <a:pt x="1972325" y="6342549"/>
                  <a:pt x="1974311" y="6304603"/>
                </a:cubicBezTo>
                <a:cubicBezTo>
                  <a:pt x="1976959" y="6254008"/>
                  <a:pt x="1995805" y="6216946"/>
                  <a:pt x="2027074" y="6184760"/>
                </a:cubicBezTo>
                <a:cubicBezTo>
                  <a:pt x="2054130" y="6152354"/>
                  <a:pt x="2073196" y="6111075"/>
                  <a:pt x="2092042" y="6074010"/>
                </a:cubicBezTo>
                <a:cubicBezTo>
                  <a:pt x="2115986" y="6020301"/>
                  <a:pt x="2087145" y="6006109"/>
                  <a:pt x="2045655" y="5991255"/>
                </a:cubicBezTo>
                <a:cubicBezTo>
                  <a:pt x="2033008" y="5990593"/>
                  <a:pt x="2016148" y="5989710"/>
                  <a:pt x="2017031" y="5972846"/>
                </a:cubicBezTo>
                <a:cubicBezTo>
                  <a:pt x="2017913" y="5955981"/>
                  <a:pt x="2034553" y="5961080"/>
                  <a:pt x="2043205" y="5957304"/>
                </a:cubicBezTo>
                <a:cubicBezTo>
                  <a:pt x="2073594" y="5941983"/>
                  <a:pt x="2088002" y="5908915"/>
                  <a:pt x="2089326" y="5883619"/>
                </a:cubicBezTo>
                <a:cubicBezTo>
                  <a:pt x="2086878" y="5849669"/>
                  <a:pt x="2048500" y="5856114"/>
                  <a:pt x="2027203" y="5859228"/>
                </a:cubicBezTo>
                <a:cubicBezTo>
                  <a:pt x="1984613" y="5865456"/>
                  <a:pt x="1950009" y="5880556"/>
                  <a:pt x="1930943" y="5921835"/>
                </a:cubicBezTo>
                <a:cubicBezTo>
                  <a:pt x="1926288" y="5930046"/>
                  <a:pt x="1921188" y="5946690"/>
                  <a:pt x="1904328" y="5945808"/>
                </a:cubicBezTo>
                <a:cubicBezTo>
                  <a:pt x="1891684" y="5945146"/>
                  <a:pt x="1892567" y="5928281"/>
                  <a:pt x="1893008" y="5919849"/>
                </a:cubicBezTo>
                <a:cubicBezTo>
                  <a:pt x="1889894" y="5898548"/>
                  <a:pt x="1877251" y="5897886"/>
                  <a:pt x="1860171" y="5901220"/>
                </a:cubicBezTo>
                <a:cubicBezTo>
                  <a:pt x="1791406" y="5922987"/>
                  <a:pt x="1726856" y="5944977"/>
                  <a:pt x="1681174" y="6010231"/>
                </a:cubicBezTo>
                <a:cubicBezTo>
                  <a:pt x="1672082" y="6022438"/>
                  <a:pt x="1661465" y="6033509"/>
                  <a:pt x="1649893" y="6043868"/>
                </a:cubicBezTo>
                <a:lnTo>
                  <a:pt x="1622071" y="6065956"/>
                </a:lnTo>
                <a:lnTo>
                  <a:pt x="1540971" y="6160162"/>
                </a:lnTo>
                <a:cubicBezTo>
                  <a:pt x="1544660" y="6175465"/>
                  <a:pt x="1544660" y="6175465"/>
                  <a:pt x="1544660" y="6175465"/>
                </a:cubicBezTo>
                <a:cubicBezTo>
                  <a:pt x="1544660" y="6175465"/>
                  <a:pt x="1529348" y="6179157"/>
                  <a:pt x="1529348" y="6179157"/>
                </a:cubicBezTo>
                <a:cubicBezTo>
                  <a:pt x="1533038" y="6194462"/>
                  <a:pt x="1506106" y="6217148"/>
                  <a:pt x="1506106" y="6217148"/>
                </a:cubicBezTo>
                <a:cubicBezTo>
                  <a:pt x="1494484" y="6236145"/>
                  <a:pt x="1490795" y="6220840"/>
                  <a:pt x="1502416" y="6201844"/>
                </a:cubicBezTo>
                <a:lnTo>
                  <a:pt x="1501761" y="6194940"/>
                </a:lnTo>
                <a:lnTo>
                  <a:pt x="1514037" y="6182848"/>
                </a:lnTo>
                <a:cubicBezTo>
                  <a:pt x="1506382" y="6184694"/>
                  <a:pt x="1502554" y="6185617"/>
                  <a:pt x="1501102" y="6187991"/>
                </a:cubicBezTo>
                <a:lnTo>
                  <a:pt x="1501761" y="6194940"/>
                </a:lnTo>
                <a:lnTo>
                  <a:pt x="1484784" y="6211661"/>
                </a:lnTo>
                <a:cubicBezTo>
                  <a:pt x="1457624" y="6247055"/>
                  <a:pt x="1435730" y="6294843"/>
                  <a:pt x="1409997" y="6288901"/>
                </a:cubicBezTo>
                <a:cubicBezTo>
                  <a:pt x="1476958" y="6163447"/>
                  <a:pt x="1464022" y="6084581"/>
                  <a:pt x="1511970" y="5984207"/>
                </a:cubicBezTo>
                <a:lnTo>
                  <a:pt x="1538118" y="5938165"/>
                </a:lnTo>
                <a:lnTo>
                  <a:pt x="1548035" y="5889113"/>
                </a:lnTo>
                <a:cubicBezTo>
                  <a:pt x="1559112" y="5838960"/>
                  <a:pt x="1574406" y="5789026"/>
                  <a:pt x="1598127" y="5739534"/>
                </a:cubicBezTo>
                <a:cubicBezTo>
                  <a:pt x="1548210" y="5724239"/>
                  <a:pt x="1509613" y="5734902"/>
                  <a:pt x="1482117" y="5775743"/>
                </a:cubicBezTo>
                <a:cubicBezTo>
                  <a:pt x="1459274" y="5808369"/>
                  <a:pt x="1447291" y="5795057"/>
                  <a:pt x="1436192" y="5764882"/>
                </a:cubicBezTo>
                <a:cubicBezTo>
                  <a:pt x="1420876" y="5734487"/>
                  <a:pt x="1439282" y="5705855"/>
                  <a:pt x="1440826" y="5676343"/>
                </a:cubicBezTo>
                <a:cubicBezTo>
                  <a:pt x="1447026" y="5638616"/>
                  <a:pt x="1457440" y="5601112"/>
                  <a:pt x="1463644" y="5563387"/>
                </a:cubicBezTo>
                <a:cubicBezTo>
                  <a:pt x="1464306" y="5550738"/>
                  <a:pt x="1473617" y="5534314"/>
                  <a:pt x="1461191" y="5529435"/>
                </a:cubicBezTo>
                <a:cubicBezTo>
                  <a:pt x="1444773" y="5520123"/>
                  <a:pt x="1431467" y="5532109"/>
                  <a:pt x="1422596" y="5540099"/>
                </a:cubicBezTo>
                <a:cubicBezTo>
                  <a:pt x="1413725" y="5548091"/>
                  <a:pt x="1404631" y="5560299"/>
                  <a:pt x="1395762" y="5568288"/>
                </a:cubicBezTo>
                <a:cubicBezTo>
                  <a:pt x="1332778" y="5641094"/>
                  <a:pt x="1265360" y="5717893"/>
                  <a:pt x="1198384" y="5786259"/>
                </a:cubicBezTo>
                <a:cubicBezTo>
                  <a:pt x="1167334" y="5814228"/>
                  <a:pt x="1128294" y="5833325"/>
                  <a:pt x="1083475" y="5801385"/>
                </a:cubicBezTo>
                <a:cubicBezTo>
                  <a:pt x="1067276" y="5787855"/>
                  <a:pt x="1045979" y="5790966"/>
                  <a:pt x="1028677" y="5798517"/>
                </a:cubicBezTo>
                <a:cubicBezTo>
                  <a:pt x="1024242" y="5802511"/>
                  <a:pt x="1015593" y="5806287"/>
                  <a:pt x="1011155" y="5810283"/>
                </a:cubicBezTo>
                <a:cubicBezTo>
                  <a:pt x="981651" y="5808739"/>
                  <a:pt x="943494" y="5810970"/>
                  <a:pt x="927957" y="5784790"/>
                </a:cubicBezTo>
                <a:cubicBezTo>
                  <a:pt x="912422" y="5758611"/>
                  <a:pt x="934822" y="5734415"/>
                  <a:pt x="956779" y="5718655"/>
                </a:cubicBezTo>
                <a:cubicBezTo>
                  <a:pt x="1027750" y="5654725"/>
                  <a:pt x="1086517" y="5581701"/>
                  <a:pt x="1129307" y="5490928"/>
                </a:cubicBezTo>
                <a:cubicBezTo>
                  <a:pt x="1143276" y="5466293"/>
                  <a:pt x="1135509" y="5453203"/>
                  <a:pt x="1119531" y="5435456"/>
                </a:cubicBezTo>
                <a:cubicBezTo>
                  <a:pt x="1099557" y="5413272"/>
                  <a:pt x="1085810" y="5433691"/>
                  <a:pt x="1072503" y="5445678"/>
                </a:cubicBezTo>
                <a:cubicBezTo>
                  <a:pt x="1041453" y="5473647"/>
                  <a:pt x="1010402" y="5501616"/>
                  <a:pt x="979575" y="5525371"/>
                </a:cubicBezTo>
                <a:cubicBezTo>
                  <a:pt x="962053" y="5537137"/>
                  <a:pt x="940535" y="5544464"/>
                  <a:pt x="928994" y="5522724"/>
                </a:cubicBezTo>
                <a:cubicBezTo>
                  <a:pt x="917452" y="5500980"/>
                  <a:pt x="946957" y="5502524"/>
                  <a:pt x="960263" y="5490538"/>
                </a:cubicBezTo>
                <a:cubicBezTo>
                  <a:pt x="968915" y="5486762"/>
                  <a:pt x="977785" y="5478772"/>
                  <a:pt x="986437" y="5474996"/>
                </a:cubicBezTo>
                <a:cubicBezTo>
                  <a:pt x="1048315" y="5423273"/>
                  <a:pt x="1048535" y="5419058"/>
                  <a:pt x="969776" y="5389568"/>
                </a:cubicBezTo>
                <a:cubicBezTo>
                  <a:pt x="949140" y="5380034"/>
                  <a:pt x="953797" y="5371821"/>
                  <a:pt x="954680" y="5354956"/>
                </a:cubicBezTo>
                <a:cubicBezTo>
                  <a:pt x="971516" y="5275510"/>
                  <a:pt x="996344" y="5204938"/>
                  <a:pt x="1074861" y="5158314"/>
                </a:cubicBezTo>
                <a:cubicBezTo>
                  <a:pt x="1144950" y="5111247"/>
                  <a:pt x="1198840" y="5050652"/>
                  <a:pt x="1244742" y="4981183"/>
                </a:cubicBezTo>
                <a:cubicBezTo>
                  <a:pt x="1295081" y="4907718"/>
                  <a:pt x="1373818" y="4856877"/>
                  <a:pt x="1412173" y="4770102"/>
                </a:cubicBezTo>
                <a:cubicBezTo>
                  <a:pt x="1417049" y="4757675"/>
                  <a:pt x="1430136" y="4749903"/>
                  <a:pt x="1438788" y="4746127"/>
                </a:cubicBezTo>
                <a:cubicBezTo>
                  <a:pt x="1556787" y="4671975"/>
                  <a:pt x="1646605" y="4570983"/>
                  <a:pt x="1732425" y="4465552"/>
                </a:cubicBezTo>
                <a:cubicBezTo>
                  <a:pt x="1750388" y="4445353"/>
                  <a:pt x="1772789" y="4421159"/>
                  <a:pt x="1748821" y="4394540"/>
                </a:cubicBezTo>
                <a:cubicBezTo>
                  <a:pt x="1725078" y="4363700"/>
                  <a:pt x="1698683" y="4383458"/>
                  <a:pt x="1672290" y="4403217"/>
                </a:cubicBezTo>
                <a:cubicBezTo>
                  <a:pt x="1641461" y="4426970"/>
                  <a:pt x="1607635" y="4447395"/>
                  <a:pt x="1577250" y="4472757"/>
                </a:cubicBezTo>
                <a:lnTo>
                  <a:pt x="1569145" y="4480975"/>
                </a:lnTo>
                <a:lnTo>
                  <a:pt x="1566853" y="4487821"/>
                </a:lnTo>
                <a:lnTo>
                  <a:pt x="1525477" y="4532306"/>
                </a:lnTo>
                <a:lnTo>
                  <a:pt x="1502850" y="4571916"/>
                </a:lnTo>
                <a:cubicBezTo>
                  <a:pt x="1495425" y="4592665"/>
                  <a:pt x="1482172" y="4603599"/>
                  <a:pt x="1467364" y="4603880"/>
                </a:cubicBezTo>
                <a:lnTo>
                  <a:pt x="1460649" y="4601625"/>
                </a:lnTo>
                <a:lnTo>
                  <a:pt x="1386972" y="4686679"/>
                </a:lnTo>
                <a:cubicBezTo>
                  <a:pt x="1330821" y="4741863"/>
                  <a:pt x="1288186" y="4779347"/>
                  <a:pt x="1200827" y="4838705"/>
                </a:cubicBezTo>
                <a:cubicBezTo>
                  <a:pt x="1183133" y="4825183"/>
                  <a:pt x="1212253" y="4805396"/>
                  <a:pt x="1194561" y="4791874"/>
                </a:cubicBezTo>
                <a:cubicBezTo>
                  <a:pt x="1082258" y="4902239"/>
                  <a:pt x="1014680" y="4990732"/>
                  <a:pt x="915893" y="5083399"/>
                </a:cubicBezTo>
                <a:cubicBezTo>
                  <a:pt x="834799" y="5189590"/>
                  <a:pt x="736014" y="5282257"/>
                  <a:pt x="592502" y="5396799"/>
                </a:cubicBezTo>
                <a:cubicBezTo>
                  <a:pt x="662169" y="5323918"/>
                  <a:pt x="601841" y="5347880"/>
                  <a:pt x="555028" y="5354143"/>
                </a:cubicBezTo>
                <a:cubicBezTo>
                  <a:pt x="539424" y="5356231"/>
                  <a:pt x="525907" y="5373929"/>
                  <a:pt x="510304" y="5376018"/>
                </a:cubicBezTo>
                <a:cubicBezTo>
                  <a:pt x="510304" y="5376018"/>
                  <a:pt x="508215" y="5360407"/>
                  <a:pt x="521730" y="5342708"/>
                </a:cubicBezTo>
                <a:cubicBezTo>
                  <a:pt x="521730" y="5342708"/>
                  <a:pt x="521730" y="5342708"/>
                  <a:pt x="535246" y="5325010"/>
                </a:cubicBezTo>
                <a:cubicBezTo>
                  <a:pt x="508215" y="5360407"/>
                  <a:pt x="501949" y="5313575"/>
                  <a:pt x="560189" y="5274003"/>
                </a:cubicBezTo>
                <a:cubicBezTo>
                  <a:pt x="560189" y="5274003"/>
                  <a:pt x="560189" y="5274003"/>
                  <a:pt x="577882" y="5287525"/>
                </a:cubicBezTo>
                <a:cubicBezTo>
                  <a:pt x="593485" y="5285438"/>
                  <a:pt x="607002" y="5267739"/>
                  <a:pt x="607002" y="5267739"/>
                </a:cubicBezTo>
                <a:cubicBezTo>
                  <a:pt x="624694" y="5281262"/>
                  <a:pt x="609090" y="5283350"/>
                  <a:pt x="595575" y="5301047"/>
                </a:cubicBezTo>
                <a:cubicBezTo>
                  <a:pt x="595575" y="5301047"/>
                  <a:pt x="595575" y="5301047"/>
                  <a:pt x="582059" y="5318746"/>
                </a:cubicBezTo>
                <a:cubicBezTo>
                  <a:pt x="655903" y="5277087"/>
                  <a:pt x="768206" y="5166720"/>
                  <a:pt x="764028" y="5135499"/>
                </a:cubicBezTo>
                <a:cubicBezTo>
                  <a:pt x="876330" y="5025133"/>
                  <a:pt x="1008414" y="4943900"/>
                  <a:pt x="1044783" y="4859584"/>
                </a:cubicBezTo>
                <a:cubicBezTo>
                  <a:pt x="1114450" y="4786703"/>
                  <a:pt x="1105112" y="4835622"/>
                  <a:pt x="1163352" y="4796049"/>
                </a:cubicBezTo>
                <a:cubicBezTo>
                  <a:pt x="1233019" y="4723168"/>
                  <a:pt x="1199721" y="4711733"/>
                  <a:pt x="1240268" y="4658638"/>
                </a:cubicBezTo>
                <a:cubicBezTo>
                  <a:pt x="1266009" y="4643277"/>
                  <a:pt x="1288693" y="4627330"/>
                  <a:pt x="1308875" y="4611223"/>
                </a:cubicBezTo>
                <a:lnTo>
                  <a:pt x="1328941" y="4593105"/>
                </a:lnTo>
                <a:lnTo>
                  <a:pt x="1163695" y="4712707"/>
                </a:lnTo>
                <a:cubicBezTo>
                  <a:pt x="1096601" y="4763100"/>
                  <a:pt x="1031506" y="4815711"/>
                  <a:pt x="971403" y="4873868"/>
                </a:cubicBezTo>
                <a:cubicBezTo>
                  <a:pt x="913519" y="4930027"/>
                  <a:pt x="856073" y="4977754"/>
                  <a:pt x="767779" y="4968905"/>
                </a:cubicBezTo>
                <a:cubicBezTo>
                  <a:pt x="750919" y="4968023"/>
                  <a:pt x="733617" y="4975574"/>
                  <a:pt x="720089" y="4991775"/>
                </a:cubicBezTo>
                <a:cubicBezTo>
                  <a:pt x="670195" y="5056809"/>
                  <a:pt x="596773" y="5086788"/>
                  <a:pt x="527126" y="5125420"/>
                </a:cubicBezTo>
                <a:cubicBezTo>
                  <a:pt x="479214" y="5152509"/>
                  <a:pt x="435521" y="5179817"/>
                  <a:pt x="391825" y="5207124"/>
                </a:cubicBezTo>
                <a:cubicBezTo>
                  <a:pt x="370088" y="5218670"/>
                  <a:pt x="344137" y="5229994"/>
                  <a:pt x="319287" y="5220239"/>
                </a:cubicBezTo>
                <a:cubicBezTo>
                  <a:pt x="294660" y="5206268"/>
                  <a:pt x="270030" y="5192293"/>
                  <a:pt x="301522" y="5155892"/>
                </a:cubicBezTo>
                <a:cubicBezTo>
                  <a:pt x="354971" y="5103728"/>
                  <a:pt x="375582" y="5032936"/>
                  <a:pt x="421703" y="4959251"/>
                </a:cubicBezTo>
                <a:cubicBezTo>
                  <a:pt x="340075" y="4984572"/>
                  <a:pt x="267534" y="4997688"/>
                  <a:pt x="218080" y="5054288"/>
                </a:cubicBezTo>
                <a:cubicBezTo>
                  <a:pt x="208988" y="5066494"/>
                  <a:pt x="195901" y="5074266"/>
                  <a:pt x="179262" y="5069167"/>
                </a:cubicBezTo>
                <a:cubicBezTo>
                  <a:pt x="162843" y="5059850"/>
                  <a:pt x="171936" y="5047644"/>
                  <a:pt x="176812" y="5035217"/>
                </a:cubicBezTo>
                <a:cubicBezTo>
                  <a:pt x="182131" y="5014355"/>
                  <a:pt x="170147" y="5001045"/>
                  <a:pt x="153507" y="4995946"/>
                </a:cubicBezTo>
                <a:cubicBezTo>
                  <a:pt x="128659" y="4986191"/>
                  <a:pt x="119125" y="5006832"/>
                  <a:pt x="118242" y="5023697"/>
                </a:cubicBezTo>
                <a:cubicBezTo>
                  <a:pt x="116477" y="5057424"/>
                  <a:pt x="94960" y="5064756"/>
                  <a:pt x="69672" y="5063432"/>
                </a:cubicBezTo>
                <a:cubicBezTo>
                  <a:pt x="35731" y="5065884"/>
                  <a:pt x="2673" y="5051468"/>
                  <a:pt x="0" y="5021735"/>
                </a:cubicBezTo>
                <a:cubicBezTo>
                  <a:pt x="1545" y="4992221"/>
                  <a:pt x="35045" y="4998203"/>
                  <a:pt x="60557" y="4995310"/>
                </a:cubicBezTo>
                <a:cubicBezTo>
                  <a:pt x="68985" y="4995751"/>
                  <a:pt x="73423" y="4991755"/>
                  <a:pt x="86066" y="4992417"/>
                </a:cubicBezTo>
                <a:cubicBezTo>
                  <a:pt x="78961" y="4966679"/>
                  <a:pt x="57225" y="4978224"/>
                  <a:pt x="45021" y="4969131"/>
                </a:cubicBezTo>
                <a:cubicBezTo>
                  <a:pt x="24608" y="4955378"/>
                  <a:pt x="4192" y="4941627"/>
                  <a:pt x="39016" y="4922312"/>
                </a:cubicBezTo>
                <a:cubicBezTo>
                  <a:pt x="52103" y="4914540"/>
                  <a:pt x="56318" y="4914761"/>
                  <a:pt x="52986" y="4897675"/>
                </a:cubicBezTo>
                <a:cubicBezTo>
                  <a:pt x="47866" y="4833991"/>
                  <a:pt x="63599" y="4775626"/>
                  <a:pt x="83327" y="4721697"/>
                </a:cubicBezTo>
                <a:cubicBezTo>
                  <a:pt x="107494" y="4663774"/>
                  <a:pt x="131658" y="4605850"/>
                  <a:pt x="134968" y="4542607"/>
                </a:cubicBezTo>
                <a:cubicBezTo>
                  <a:pt x="135630" y="4529958"/>
                  <a:pt x="140947" y="4509098"/>
                  <a:pt x="149820" y="4501107"/>
                </a:cubicBezTo>
                <a:cubicBezTo>
                  <a:pt x="197949" y="4469804"/>
                  <a:pt x="187953" y="4418546"/>
                  <a:pt x="185721" y="4380380"/>
                </a:cubicBezTo>
                <a:cubicBezTo>
                  <a:pt x="186824" y="4359299"/>
                  <a:pt x="180603" y="4316695"/>
                  <a:pt x="168840" y="4299168"/>
                </a:cubicBezTo>
                <a:cubicBezTo>
                  <a:pt x="140878" y="4268111"/>
                  <a:pt x="158400" y="4256345"/>
                  <a:pt x="176363" y="4236145"/>
                </a:cubicBezTo>
                <a:cubicBezTo>
                  <a:pt x="189671" y="4224160"/>
                  <a:pt x="202758" y="4216390"/>
                  <a:pt x="182566" y="4198422"/>
                </a:cubicBezTo>
                <a:cubicBezTo>
                  <a:pt x="178570" y="4193984"/>
                  <a:pt x="178791" y="4189767"/>
                  <a:pt x="174797" y="4185330"/>
                </a:cubicBezTo>
                <a:cubicBezTo>
                  <a:pt x="226702" y="4162681"/>
                  <a:pt x="178769" y="4109439"/>
                  <a:pt x="209819" y="4081470"/>
                </a:cubicBezTo>
                <a:cubicBezTo>
                  <a:pt x="218910" y="4069263"/>
                  <a:pt x="211584" y="4047740"/>
                  <a:pt x="208252" y="4030654"/>
                </a:cubicBezTo>
                <a:cubicBezTo>
                  <a:pt x="198254" y="3979400"/>
                  <a:pt x="216879" y="3946552"/>
                  <a:pt x="264570" y="3923679"/>
                </a:cubicBezTo>
                <a:cubicBezTo>
                  <a:pt x="316474" y="3901030"/>
                  <a:pt x="364605" y="3869726"/>
                  <a:pt x="400974" y="3820896"/>
                </a:cubicBezTo>
                <a:cubicBezTo>
                  <a:pt x="405409" y="3816900"/>
                  <a:pt x="414058" y="3813127"/>
                  <a:pt x="414499" y="3804693"/>
                </a:cubicBezTo>
                <a:cubicBezTo>
                  <a:pt x="432220" y="3708382"/>
                  <a:pt x="527821" y="3658426"/>
                  <a:pt x="570169" y="3576085"/>
                </a:cubicBezTo>
                <a:cubicBezTo>
                  <a:pt x="616952" y="3489751"/>
                  <a:pt x="684150" y="3417169"/>
                  <a:pt x="739142" y="3335491"/>
                </a:cubicBezTo>
                <a:cubicBezTo>
                  <a:pt x="808106" y="3229178"/>
                  <a:pt x="896819" y="3149266"/>
                  <a:pt x="977767" y="3056263"/>
                </a:cubicBezTo>
                <a:cubicBezTo>
                  <a:pt x="1063369" y="2955049"/>
                  <a:pt x="1120349" y="2835428"/>
                  <a:pt x="1185315" y="2724678"/>
                </a:cubicBezTo>
                <a:cubicBezTo>
                  <a:pt x="1203720" y="2696046"/>
                  <a:pt x="1226781" y="2659203"/>
                  <a:pt x="1185956" y="2631700"/>
                </a:cubicBezTo>
                <a:lnTo>
                  <a:pt x="1184401" y="2626072"/>
                </a:lnTo>
                <a:lnTo>
                  <a:pt x="1173243" y="2644084"/>
                </a:lnTo>
                <a:cubicBezTo>
                  <a:pt x="1168020" y="2657531"/>
                  <a:pt x="1166028" y="2672444"/>
                  <a:pt x="1169705" y="2689893"/>
                </a:cubicBezTo>
                <a:cubicBezTo>
                  <a:pt x="1135543" y="2709573"/>
                  <a:pt x="1161227" y="2785791"/>
                  <a:pt x="1086684" y="2779583"/>
                </a:cubicBezTo>
                <a:cubicBezTo>
                  <a:pt x="1065356" y="2777306"/>
                  <a:pt x="1063911" y="2812723"/>
                  <a:pt x="1047140" y="2827845"/>
                </a:cubicBezTo>
                <a:cubicBezTo>
                  <a:pt x="980058" y="2888329"/>
                  <a:pt x="949422" y="2967866"/>
                  <a:pt x="940529" y="3056720"/>
                </a:cubicBezTo>
                <a:cubicBezTo>
                  <a:pt x="935149" y="3085303"/>
                  <a:pt x="921899" y="3100217"/>
                  <a:pt x="893738" y="3101877"/>
                </a:cubicBezTo>
                <a:cubicBezTo>
                  <a:pt x="870128" y="3060869"/>
                  <a:pt x="878405" y="3021515"/>
                  <a:pt x="900556" y="2977811"/>
                </a:cubicBezTo>
                <a:cubicBezTo>
                  <a:pt x="929333" y="2926651"/>
                  <a:pt x="932639" y="2862858"/>
                  <a:pt x="946920" y="2805484"/>
                </a:cubicBezTo>
                <a:cubicBezTo>
                  <a:pt x="954990" y="2762609"/>
                  <a:pt x="970723" y="2729884"/>
                  <a:pt x="1007991" y="2702956"/>
                </a:cubicBezTo>
                <a:cubicBezTo>
                  <a:pt x="1031699" y="2685660"/>
                  <a:pt x="1047018" y="2660908"/>
                  <a:pt x="1061846" y="2635301"/>
                </a:cubicBezTo>
                <a:lnTo>
                  <a:pt x="1065180" y="2629726"/>
                </a:lnTo>
                <a:lnTo>
                  <a:pt x="1069875" y="2618870"/>
                </a:lnTo>
                <a:lnTo>
                  <a:pt x="1072037" y="2618260"/>
                </a:lnTo>
                <a:lnTo>
                  <a:pt x="1076372" y="2611011"/>
                </a:lnTo>
                <a:lnTo>
                  <a:pt x="1076437" y="2603702"/>
                </a:lnTo>
                <a:lnTo>
                  <a:pt x="1069875" y="2618870"/>
                </a:lnTo>
                <a:lnTo>
                  <a:pt x="1063474" y="2620676"/>
                </a:lnTo>
                <a:cubicBezTo>
                  <a:pt x="1050512" y="2637650"/>
                  <a:pt x="1035547" y="2639652"/>
                  <a:pt x="1048509" y="2622678"/>
                </a:cubicBezTo>
                <a:cubicBezTo>
                  <a:pt x="1048509" y="2622678"/>
                  <a:pt x="1059469" y="2590734"/>
                  <a:pt x="1074434" y="2588731"/>
                </a:cubicBezTo>
                <a:cubicBezTo>
                  <a:pt x="1074434" y="2588731"/>
                  <a:pt x="1072430" y="2573759"/>
                  <a:pt x="1072430" y="2573759"/>
                </a:cubicBezTo>
                <a:cubicBezTo>
                  <a:pt x="1072430" y="2573759"/>
                  <a:pt x="1072430" y="2573759"/>
                  <a:pt x="1087395" y="2571757"/>
                </a:cubicBezTo>
                <a:cubicBezTo>
                  <a:pt x="1159160" y="2425000"/>
                  <a:pt x="1247893" y="2291212"/>
                  <a:pt x="1359603" y="2215307"/>
                </a:cubicBezTo>
                <a:cubicBezTo>
                  <a:pt x="1375512" y="2106503"/>
                  <a:pt x="1552034" y="1945728"/>
                  <a:pt x="1627804" y="1828915"/>
                </a:cubicBezTo>
                <a:cubicBezTo>
                  <a:pt x="1668695" y="1792965"/>
                  <a:pt x="1670698" y="1807936"/>
                  <a:pt x="1659738" y="1839882"/>
                </a:cubicBezTo>
                <a:cubicBezTo>
                  <a:pt x="1696622" y="1773988"/>
                  <a:pt x="1765439" y="1719063"/>
                  <a:pt x="1761434" y="1689119"/>
                </a:cubicBezTo>
                <a:cubicBezTo>
                  <a:pt x="1841211" y="1602248"/>
                  <a:pt x="1895063" y="1549324"/>
                  <a:pt x="1933950" y="1498403"/>
                </a:cubicBezTo>
                <a:cubicBezTo>
                  <a:pt x="1987802" y="1445479"/>
                  <a:pt x="2028691" y="1409529"/>
                  <a:pt x="2112475" y="1352601"/>
                </a:cubicBezTo>
                <a:cubicBezTo>
                  <a:pt x="2125201" y="1362327"/>
                  <a:pt x="2112674" y="1375433"/>
                  <a:pt x="2112772" y="1386849"/>
                </a:cubicBezTo>
                <a:lnTo>
                  <a:pt x="2115875" y="1392643"/>
                </a:lnTo>
                <a:lnTo>
                  <a:pt x="2368381" y="1113415"/>
                </a:lnTo>
                <a:lnTo>
                  <a:pt x="2372963" y="1120035"/>
                </a:lnTo>
                <a:lnTo>
                  <a:pt x="2380065" y="1123576"/>
                </a:lnTo>
                <a:lnTo>
                  <a:pt x="2385743" y="1117924"/>
                </a:lnTo>
                <a:cubicBezTo>
                  <a:pt x="2463516" y="1016082"/>
                  <a:pt x="2558258" y="927208"/>
                  <a:pt x="2695893" y="817356"/>
                </a:cubicBezTo>
                <a:cubicBezTo>
                  <a:pt x="2629078" y="887253"/>
                  <a:pt x="2686938" y="864273"/>
                  <a:pt x="2731833" y="858265"/>
                </a:cubicBezTo>
                <a:cubicBezTo>
                  <a:pt x="2746799" y="856263"/>
                  <a:pt x="2759761" y="839288"/>
                  <a:pt x="2774726" y="837287"/>
                </a:cubicBezTo>
                <a:cubicBezTo>
                  <a:pt x="2774726" y="837287"/>
                  <a:pt x="2775228" y="841029"/>
                  <a:pt x="2774108" y="846894"/>
                </a:cubicBezTo>
                <a:lnTo>
                  <a:pt x="2767188" y="861843"/>
                </a:lnTo>
                <a:lnTo>
                  <a:pt x="2872754" y="766749"/>
                </a:lnTo>
                <a:cubicBezTo>
                  <a:pt x="2912674" y="730790"/>
                  <a:pt x="2932623" y="672646"/>
                  <a:pt x="3000067" y="676175"/>
                </a:cubicBezTo>
                <a:cubicBezTo>
                  <a:pt x="3012711" y="676837"/>
                  <a:pt x="3022244" y="656196"/>
                  <a:pt x="3027122" y="643768"/>
                </a:cubicBezTo>
                <a:cubicBezTo>
                  <a:pt x="3043077" y="581187"/>
                  <a:pt x="3079446" y="532356"/>
                  <a:pt x="3127576" y="501053"/>
                </a:cubicBezTo>
                <a:cubicBezTo>
                  <a:pt x="3179922" y="469970"/>
                  <a:pt x="3229595" y="409153"/>
                  <a:pt x="3302819" y="463719"/>
                </a:cubicBezTo>
                <a:cubicBezTo>
                  <a:pt x="3331222" y="486345"/>
                  <a:pt x="3351635" y="500096"/>
                  <a:pt x="3349649" y="538040"/>
                </a:cubicBezTo>
                <a:cubicBezTo>
                  <a:pt x="3345457" y="618149"/>
                  <a:pt x="3320189" y="697154"/>
                  <a:pt x="3290926" y="771722"/>
                </a:cubicBezTo>
                <a:cubicBezTo>
                  <a:pt x="3286050" y="784152"/>
                  <a:pt x="3268528" y="795917"/>
                  <a:pt x="3284726" y="809448"/>
                </a:cubicBezTo>
                <a:cubicBezTo>
                  <a:pt x="3300924" y="822978"/>
                  <a:pt x="3318226" y="815429"/>
                  <a:pt x="3331534" y="803443"/>
                </a:cubicBezTo>
                <a:cubicBezTo>
                  <a:pt x="3362805" y="771258"/>
                  <a:pt x="3394074" y="739072"/>
                  <a:pt x="3421571" y="698234"/>
                </a:cubicBezTo>
                <a:cubicBezTo>
                  <a:pt x="3513815" y="550861"/>
                  <a:pt x="3654875" y="439867"/>
                  <a:pt x="3767311" y="310461"/>
                </a:cubicBezTo>
                <a:cubicBezTo>
                  <a:pt x="3785275" y="290261"/>
                  <a:pt x="3815663" y="274944"/>
                  <a:pt x="3837621" y="259179"/>
                </a:cubicBezTo>
                <a:cubicBezTo>
                  <a:pt x="3855143" y="247413"/>
                  <a:pt x="3872667" y="235647"/>
                  <a:pt x="3883987" y="261605"/>
                </a:cubicBezTo>
                <a:cubicBezTo>
                  <a:pt x="3891756" y="274697"/>
                  <a:pt x="3904843" y="266925"/>
                  <a:pt x="3913493" y="263149"/>
                </a:cubicBezTo>
                <a:cubicBezTo>
                  <a:pt x="3965617" y="236283"/>
                  <a:pt x="3990247" y="250257"/>
                  <a:pt x="4000022" y="305729"/>
                </a:cubicBezTo>
                <a:cubicBezTo>
                  <a:pt x="3999801" y="309945"/>
                  <a:pt x="4003578" y="318597"/>
                  <a:pt x="4007791" y="318818"/>
                </a:cubicBezTo>
                <a:cubicBezTo>
                  <a:pt x="4081895" y="356518"/>
                  <a:pt x="4036878" y="409124"/>
                  <a:pt x="4025798" y="459279"/>
                </a:cubicBezTo>
                <a:cubicBezTo>
                  <a:pt x="4021143" y="467488"/>
                  <a:pt x="4016488" y="475699"/>
                  <a:pt x="4011832" y="483913"/>
                </a:cubicBezTo>
                <a:cubicBezTo>
                  <a:pt x="3983010" y="550049"/>
                  <a:pt x="3998546" y="576228"/>
                  <a:pt x="4065987" y="579758"/>
                </a:cubicBezTo>
                <a:cubicBezTo>
                  <a:pt x="4070201" y="579978"/>
                  <a:pt x="4074418" y="580199"/>
                  <a:pt x="4074639" y="575982"/>
                </a:cubicBezTo>
                <a:cubicBezTo>
                  <a:pt x="4094367" y="522055"/>
                  <a:pt x="4174012" y="534677"/>
                  <a:pt x="4189966" y="472096"/>
                </a:cubicBezTo>
                <a:cubicBezTo>
                  <a:pt x="4200604" y="430376"/>
                  <a:pt x="4227216" y="406403"/>
                  <a:pt x="4274024" y="400396"/>
                </a:cubicBezTo>
                <a:cubicBezTo>
                  <a:pt x="4224988" y="368235"/>
                  <a:pt x="4218324" y="334064"/>
                  <a:pt x="4242487" y="276141"/>
                </a:cubicBezTo>
                <a:cubicBezTo>
                  <a:pt x="4247143" y="267928"/>
                  <a:pt x="4252019" y="255500"/>
                  <a:pt x="4264444" y="260379"/>
                </a:cubicBezTo>
                <a:cubicBezTo>
                  <a:pt x="4276870" y="265257"/>
                  <a:pt x="4271993" y="277685"/>
                  <a:pt x="4267336" y="285896"/>
                </a:cubicBezTo>
                <a:cubicBezTo>
                  <a:pt x="4262459" y="298326"/>
                  <a:pt x="4257582" y="310753"/>
                  <a:pt x="4265129" y="328059"/>
                </a:cubicBezTo>
                <a:cubicBezTo>
                  <a:pt x="4286207" y="329162"/>
                  <a:pt x="4291303" y="312518"/>
                  <a:pt x="4291965" y="299870"/>
                </a:cubicBezTo>
                <a:cubicBezTo>
                  <a:pt x="4294392" y="253489"/>
                  <a:pt x="4313679" y="207993"/>
                  <a:pt x="4324535" y="162056"/>
                </a:cubicBezTo>
                <a:cubicBezTo>
                  <a:pt x="4340049" y="107909"/>
                  <a:pt x="4367327" y="71285"/>
                  <a:pt x="4426778" y="65942"/>
                </a:cubicBezTo>
                <a:cubicBezTo>
                  <a:pt x="4439644" y="62387"/>
                  <a:pt x="4452290" y="63048"/>
                  <a:pt x="4457387" y="46404"/>
                </a:cubicBezTo>
                <a:cubicBezTo>
                  <a:pt x="4472018" y="9120"/>
                  <a:pt x="4506180" y="2453"/>
                  <a:pt x="4540121" y="0"/>
                </a:cubicBezTo>
                <a:close/>
              </a:path>
            </a:pathLst>
          </a:custGeom>
          <a:solidFill>
            <a:schemeClr val="bg1">
              <a:lumMod val="95000"/>
            </a:schemeClr>
          </a:solidFill>
          <a:effectLst>
            <a:innerShdw blurRad="63500" dist="50800" dir="18900000">
              <a:prstClr val="black">
                <a:alpha val="50000"/>
              </a:prstClr>
            </a:innerShdw>
          </a:effectLst>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8136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1" name="Rectangle 30">
            <a:extLst>
              <a:ext uri="{FF2B5EF4-FFF2-40B4-BE49-F238E27FC236}">
                <a16:creationId xmlns:a16="http://schemas.microsoft.com/office/drawing/2014/main" id="{413A6664-83E5-4487-B534-989C9B886DA9}"/>
              </a:ext>
            </a:extLst>
          </p:cNvPr>
          <p:cNvSpPr/>
          <p:nvPr userDrawn="1"/>
        </p:nvSpPr>
        <p:spPr>
          <a:xfrm>
            <a:off x="0" y="3952112"/>
            <a:ext cx="12192000" cy="2905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Rounded Rectangle 3">
            <a:extLst>
              <a:ext uri="{FF2B5EF4-FFF2-40B4-BE49-F238E27FC236}">
                <a16:creationId xmlns:a16="http://schemas.microsoft.com/office/drawing/2014/main" id="{D0A8E277-D47A-4CA2-B364-4F48F87985A9}"/>
              </a:ext>
            </a:extLst>
          </p:cNvPr>
          <p:cNvSpPr/>
          <p:nvPr userDrawn="1"/>
        </p:nvSpPr>
        <p:spPr>
          <a:xfrm>
            <a:off x="7723676" y="1530984"/>
            <a:ext cx="2780705" cy="2263469"/>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6" name="Trapezoid 18">
            <a:extLst>
              <a:ext uri="{FF2B5EF4-FFF2-40B4-BE49-F238E27FC236}">
                <a16:creationId xmlns:a16="http://schemas.microsoft.com/office/drawing/2014/main" id="{E5026CD6-24EE-46BC-860C-5C52904E9C7E}"/>
              </a:ext>
            </a:extLst>
          </p:cNvPr>
          <p:cNvSpPr/>
          <p:nvPr userDrawn="1"/>
        </p:nvSpPr>
        <p:spPr>
          <a:xfrm rot="10800000">
            <a:off x="1518939" y="4358054"/>
            <a:ext cx="3392680" cy="1877283"/>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7819702" y="1604299"/>
            <a:ext cx="2582979" cy="152715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8" name="그림 개체 틀 2">
            <a:extLst>
              <a:ext uri="{FF2B5EF4-FFF2-40B4-BE49-F238E27FC236}">
                <a16:creationId xmlns:a16="http://schemas.microsoft.com/office/drawing/2014/main" id="{242FF9A1-C321-419F-80C3-AFB36D2C5F6F}"/>
              </a:ext>
            </a:extLst>
          </p:cNvPr>
          <p:cNvSpPr>
            <a:spLocks noGrp="1"/>
          </p:cNvSpPr>
          <p:nvPr>
            <p:ph type="pic" sz="quarter" idx="12" hasCustomPrompt="1"/>
          </p:nvPr>
        </p:nvSpPr>
        <p:spPr>
          <a:xfrm>
            <a:off x="1960508" y="4443714"/>
            <a:ext cx="2509540" cy="15303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805447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1"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icture Placeholder 4">
            <a:extLst>
              <a:ext uri="{FF2B5EF4-FFF2-40B4-BE49-F238E27FC236}">
                <a16:creationId xmlns:a16="http://schemas.microsoft.com/office/drawing/2014/main" id="{60BB1D46-BAD4-4238-B821-E5C51676C584}"/>
              </a:ext>
            </a:extLst>
          </p:cNvPr>
          <p:cNvSpPr>
            <a:spLocks noGrp="1"/>
          </p:cNvSpPr>
          <p:nvPr>
            <p:ph type="pic" sz="quarter" idx="65" hasCustomPrompt="1"/>
          </p:nvPr>
        </p:nvSpPr>
        <p:spPr>
          <a:xfrm>
            <a:off x="5534030" y="3"/>
            <a:ext cx="6657973" cy="6857999"/>
          </a:xfrm>
          <a:custGeom>
            <a:avLst/>
            <a:gdLst>
              <a:gd name="connsiteX0" fmla="*/ 3543299 w 9986960"/>
              <a:gd name="connsiteY0" fmla="*/ 0 h 10286999"/>
              <a:gd name="connsiteX1" fmla="*/ 9986960 w 9986960"/>
              <a:gd name="connsiteY1" fmla="*/ 0 h 10286999"/>
              <a:gd name="connsiteX2" fmla="*/ 9986960 w 9986960"/>
              <a:gd name="connsiteY2" fmla="*/ 1526 h 10286999"/>
              <a:gd name="connsiteX3" fmla="*/ 6444712 w 9986960"/>
              <a:gd name="connsiteY3" fmla="*/ 5157796 h 10286999"/>
              <a:gd name="connsiteX4" fmla="*/ 9986958 w 9986960"/>
              <a:gd name="connsiteY4" fmla="*/ 10285473 h 10286999"/>
              <a:gd name="connsiteX5" fmla="*/ 9986958 w 9986960"/>
              <a:gd name="connsiteY5" fmla="*/ 10286999 h 10286999"/>
              <a:gd name="connsiteX6" fmla="*/ 3543297 w 9986960"/>
              <a:gd name="connsiteY6" fmla="*/ 10286999 h 10286999"/>
              <a:gd name="connsiteX7" fmla="*/ 0 w 9986960"/>
              <a:gd name="connsiteY7" fmla="*/ 51577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960" h="10286999">
                <a:moveTo>
                  <a:pt x="3543299" y="0"/>
                </a:moveTo>
                <a:lnTo>
                  <a:pt x="9986960" y="0"/>
                </a:lnTo>
                <a:lnTo>
                  <a:pt x="9986960" y="1526"/>
                </a:lnTo>
                <a:lnTo>
                  <a:pt x="6444712" y="5157796"/>
                </a:lnTo>
                <a:lnTo>
                  <a:pt x="9986958" y="10285473"/>
                </a:lnTo>
                <a:lnTo>
                  <a:pt x="9986958" y="10286999"/>
                </a:lnTo>
                <a:lnTo>
                  <a:pt x="3543297" y="10286999"/>
                </a:lnTo>
                <a:lnTo>
                  <a:pt x="0" y="5157799"/>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361668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4779E88-F9CF-46EF-AD4D-47450CCF4178}"/>
              </a:ext>
            </a:extLst>
          </p:cNvPr>
          <p:cNvSpPr>
            <a:spLocks noGrp="1"/>
          </p:cNvSpPr>
          <p:nvPr>
            <p:ph type="pic" sz="quarter" idx="11" hasCustomPrompt="1"/>
          </p:nvPr>
        </p:nvSpPr>
        <p:spPr>
          <a:xfrm>
            <a:off x="6364637" y="944834"/>
            <a:ext cx="4968333" cy="4968333"/>
          </a:xfrm>
          <a:custGeom>
            <a:avLst/>
            <a:gdLst>
              <a:gd name="connsiteX0" fmla="*/ 1806860 w 7452500"/>
              <a:gd name="connsiteY0" fmla="*/ 0 h 7452500"/>
              <a:gd name="connsiteX1" fmla="*/ 3726250 w 7452500"/>
              <a:gd name="connsiteY1" fmla="*/ 1919390 h 7452500"/>
              <a:gd name="connsiteX2" fmla="*/ 5645640 w 7452500"/>
              <a:gd name="connsiteY2" fmla="*/ 0 h 7452500"/>
              <a:gd name="connsiteX3" fmla="*/ 7452500 w 7452500"/>
              <a:gd name="connsiteY3" fmla="*/ 1806860 h 7452500"/>
              <a:gd name="connsiteX4" fmla="*/ 5533110 w 7452500"/>
              <a:gd name="connsiteY4" fmla="*/ 3726250 h 7452500"/>
              <a:gd name="connsiteX5" fmla="*/ 7452500 w 7452500"/>
              <a:gd name="connsiteY5" fmla="*/ 5645640 h 7452500"/>
              <a:gd name="connsiteX6" fmla="*/ 5645640 w 7452500"/>
              <a:gd name="connsiteY6" fmla="*/ 7452500 h 7452500"/>
              <a:gd name="connsiteX7" fmla="*/ 3726250 w 7452500"/>
              <a:gd name="connsiteY7" fmla="*/ 5533110 h 7452500"/>
              <a:gd name="connsiteX8" fmla="*/ 1806860 w 7452500"/>
              <a:gd name="connsiteY8" fmla="*/ 7452500 h 7452500"/>
              <a:gd name="connsiteX9" fmla="*/ 0 w 7452500"/>
              <a:gd name="connsiteY9" fmla="*/ 5645640 h 7452500"/>
              <a:gd name="connsiteX10" fmla="*/ 1919390 w 7452500"/>
              <a:gd name="connsiteY10" fmla="*/ 3726250 h 7452500"/>
              <a:gd name="connsiteX11" fmla="*/ 0 w 7452500"/>
              <a:gd name="connsiteY11" fmla="*/ 1806860 h 74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2500" h="7452500">
                <a:moveTo>
                  <a:pt x="1806860" y="0"/>
                </a:moveTo>
                <a:lnTo>
                  <a:pt x="3726250" y="1919390"/>
                </a:lnTo>
                <a:lnTo>
                  <a:pt x="5645640" y="0"/>
                </a:lnTo>
                <a:lnTo>
                  <a:pt x="7452500" y="1806860"/>
                </a:lnTo>
                <a:lnTo>
                  <a:pt x="5533110" y="3726250"/>
                </a:lnTo>
                <a:lnTo>
                  <a:pt x="7452500" y="5645640"/>
                </a:lnTo>
                <a:lnTo>
                  <a:pt x="5645640" y="7452500"/>
                </a:lnTo>
                <a:lnTo>
                  <a:pt x="3726250" y="5533110"/>
                </a:lnTo>
                <a:lnTo>
                  <a:pt x="1806860" y="7452500"/>
                </a:lnTo>
                <a:lnTo>
                  <a:pt x="0" y="5645640"/>
                </a:lnTo>
                <a:lnTo>
                  <a:pt x="1919390" y="3726250"/>
                </a:lnTo>
                <a:lnTo>
                  <a:pt x="0" y="180686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28737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6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89478DC5-F7B1-4722-A7D4-1EAFA890CD3E}"/>
              </a:ext>
            </a:extLst>
          </p:cNvPr>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988303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9C09E7B9-ECB5-4564-A54A-1AE75A669D60}"/>
              </a:ext>
            </a:extLst>
          </p:cNvPr>
          <p:cNvSpPr>
            <a:spLocks noGrp="1"/>
          </p:cNvSpPr>
          <p:nvPr>
            <p:ph type="pic" sz="quarter" idx="10" hasCustomPrompt="1"/>
          </p:nvPr>
        </p:nvSpPr>
        <p:spPr>
          <a:xfrm>
            <a:off x="1" y="0"/>
            <a:ext cx="12192000" cy="3429000"/>
          </a:xfrm>
          <a:custGeom>
            <a:avLst/>
            <a:gdLst>
              <a:gd name="connsiteX0" fmla="*/ 6095999 w 12192000"/>
              <a:gd name="connsiteY0" fmla="*/ 1233270 h 3429000"/>
              <a:gd name="connsiteX1" fmla="*/ 7360415 w 12192000"/>
              <a:gd name="connsiteY1" fmla="*/ 3429000 h 3429000"/>
              <a:gd name="connsiteX2" fmla="*/ 4831583 w 12192000"/>
              <a:gd name="connsiteY2" fmla="*/ 3429000 h 3429000"/>
              <a:gd name="connsiteX3" fmla="*/ 0 w 12192000"/>
              <a:gd name="connsiteY3" fmla="*/ 0 h 3429000"/>
              <a:gd name="connsiteX4" fmla="*/ 12192000 w 12192000"/>
              <a:gd name="connsiteY4" fmla="*/ 0 h 3429000"/>
              <a:gd name="connsiteX5" fmla="*/ 12192000 w 12192000"/>
              <a:gd name="connsiteY5" fmla="*/ 3429000 h 3429000"/>
              <a:gd name="connsiteX6" fmla="*/ 7473940 w 12192000"/>
              <a:gd name="connsiteY6" fmla="*/ 3429000 h 3429000"/>
              <a:gd name="connsiteX7" fmla="*/ 6096000 w 12192000"/>
              <a:gd name="connsiteY7" fmla="*/ 1053241 h 3429000"/>
              <a:gd name="connsiteX8" fmla="*/ 4718060 w 12192000"/>
              <a:gd name="connsiteY8" fmla="*/ 3429000 h 3429000"/>
              <a:gd name="connsiteX9" fmla="*/ 0 w 12192000"/>
              <a:gd name="connsiteY9"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9000">
                <a:moveTo>
                  <a:pt x="6095999" y="1233270"/>
                </a:moveTo>
                <a:lnTo>
                  <a:pt x="7360415" y="3429000"/>
                </a:lnTo>
                <a:lnTo>
                  <a:pt x="4831583" y="3429000"/>
                </a:lnTo>
                <a:close/>
                <a:moveTo>
                  <a:pt x="0" y="0"/>
                </a:moveTo>
                <a:lnTo>
                  <a:pt x="12192000" y="0"/>
                </a:lnTo>
                <a:lnTo>
                  <a:pt x="12192000" y="3429000"/>
                </a:lnTo>
                <a:lnTo>
                  <a:pt x="7473940" y="3429000"/>
                </a:lnTo>
                <a:lnTo>
                  <a:pt x="6096000" y="1053241"/>
                </a:lnTo>
                <a:lnTo>
                  <a:pt x="4718060" y="3429000"/>
                </a:lnTo>
                <a:lnTo>
                  <a:pt x="0" y="3429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206748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566A2B-CD5E-40F5-BFDE-BBA4CD6911B5}" type="datetimeFigureOut">
              <a:rPr lang="en-US" smtClean="0"/>
              <a:t>12-May-22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3826140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8D73045-0B82-42B3-AACE-D96E45E3ECED}"/>
              </a:ext>
            </a:extLst>
          </p:cNvPr>
          <p:cNvSpPr>
            <a:spLocks noGrp="1"/>
          </p:cNvSpPr>
          <p:nvPr>
            <p:ph type="pic" sz="quarter" idx="11" hasCustomPrompt="1"/>
          </p:nvPr>
        </p:nvSpPr>
        <p:spPr>
          <a:xfrm>
            <a:off x="5622521" y="0"/>
            <a:ext cx="6569479" cy="6858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76440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2240706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225168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12-May-22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09444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12-May-22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0426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12-May-22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8618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12-May-22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85454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12-May-22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244893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12-May-22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4904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12-May-22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82043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566A2B-CD5E-40F5-BFDE-BBA4CD6911B5}" type="datetimeFigureOut">
              <a:rPr lang="en-US" smtClean="0"/>
              <a:t>12-May-22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144651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12-May-22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0468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12-May-22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2728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12-May-22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9314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12-May-22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06786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288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12-May-22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54550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450391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55287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12-May-22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17035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12-May-22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660535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566A2B-CD5E-40F5-BFDE-BBA4CD6911B5}" type="datetimeFigureOut">
              <a:rPr lang="en-US" smtClean="0"/>
              <a:t>12-May-22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324159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12-May-22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01844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12-May-22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56465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12-May-22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06720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12-May-22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67343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12-May-22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917483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66A2B-CD5E-40F5-BFDE-BBA4CD6911B5}"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2518555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66A2B-CD5E-40F5-BFDE-BBA4CD6911B5}"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1309055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66A2B-CD5E-40F5-BFDE-BBA4CD6911B5}"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960968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66A2B-CD5E-40F5-BFDE-BBA4CD6911B5}"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506136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66A2B-CD5E-40F5-BFDE-BBA4CD6911B5}"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944962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566A2B-CD5E-40F5-BFDE-BBA4CD6911B5}" type="datetimeFigureOut">
              <a:rPr lang="en-US" smtClean="0"/>
              <a:t>12-May-22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E51149-6194-403E-AE01-D3ACE0F83226}" type="slidenum">
              <a:rPr lang="en-US" smtClean="0"/>
              <a:t>‹#›</a:t>
            </a:fld>
            <a:endParaRPr lang="en-US"/>
          </a:p>
        </p:txBody>
      </p:sp>
    </p:spTree>
    <p:extLst>
      <p:ext uri="{BB962C8B-B14F-4D97-AF65-F5344CB8AC3E}">
        <p14:creationId xmlns:p14="http://schemas.microsoft.com/office/powerpoint/2010/main" val="2760172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567064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12-May-22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0972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3.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theme" Target="../theme/theme5.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566A2B-CD5E-40F5-BFDE-BBA4CD6911B5}" type="datetimeFigureOut">
              <a:rPr lang="en-US" smtClean="0"/>
              <a:t>12-May-22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51149-6194-403E-AE01-D3ACE0F83226}" type="slidenum">
              <a:rPr lang="en-US" smtClean="0"/>
              <a:t>‹#›</a:t>
            </a:fld>
            <a:endParaRPr lang="en-US"/>
          </a:p>
        </p:txBody>
      </p:sp>
    </p:spTree>
    <p:extLst>
      <p:ext uri="{BB962C8B-B14F-4D97-AF65-F5344CB8AC3E}">
        <p14:creationId xmlns:p14="http://schemas.microsoft.com/office/powerpoint/2010/main" val="18447303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50243"/>
      </p:ext>
    </p:extLst>
  </p:cSld>
  <p:clrMap bg1="lt1" tx1="dk1" bg2="lt2" tx2="dk2" accent1="accent1" accent2="accent2" accent3="accent3" accent4="accent4" accent5="accent5" accent6="accent6" hlink="hlink" folHlink="folHlink"/>
  <p:sldLayoutIdLst>
    <p:sldLayoutId id="2147483687" r:id="rId1"/>
    <p:sldLayoutId id="2147483688" r:id="rId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94185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292512"/>
      </p:ext>
    </p:extLst>
  </p:cSld>
  <p:clrMap bg1="lt1" tx1="dk1" bg2="lt2" tx2="dk2" accent1="accent1" accent2="accent2" accent3="accent3" accent4="accent4" accent5="accent5" accent6="accent6" hlink="hlink" folHlink="folHlink"/>
  <p:sldLayoutIdLst>
    <p:sldLayoutId id="2147483710" r:id="rId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12-May-22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83729918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12-May-22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0936962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8566A2B-CD5E-40F5-BFDE-BBA4CD6911B5}" type="datetimeFigureOut">
              <a:rPr lang="en-US" smtClean="0"/>
              <a:t>12-May-22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7E51149-6194-403E-AE01-D3ACE0F83226}" type="slidenum">
              <a:rPr lang="en-US" smtClean="0"/>
              <a:t>‹#›</a:t>
            </a:fld>
            <a:endParaRPr lang="en-US"/>
          </a:p>
        </p:txBody>
      </p:sp>
    </p:spTree>
    <p:extLst>
      <p:ext uri="{BB962C8B-B14F-4D97-AF65-F5344CB8AC3E}">
        <p14:creationId xmlns:p14="http://schemas.microsoft.com/office/powerpoint/2010/main" val="2283745498"/>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23.png"/></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25.png"/></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3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33.png"/></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39.png"/></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43.png"/></Relationships>
</file>

<file path=ppt/slides/_rels/slide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45.png"/></Relationships>
</file>

<file path=ppt/slides/_rels/slide7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47.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49.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8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8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8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153383" y="2120458"/>
            <a:ext cx="8679933" cy="1002569"/>
          </a:xfrm>
        </p:spPr>
        <p:txBody>
          <a:bodyPr>
            <a:normAutofit fontScale="90000"/>
          </a:bodyPr>
          <a:lstStyle/>
          <a:p>
            <a:r>
              <a:rPr lang="en-US" dirty="0"/>
              <a:t>Customer Retention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2487595" y="4096969"/>
            <a:ext cx="8679932" cy="1143002"/>
          </a:xfrm>
        </p:spPr>
        <p:txBody>
          <a:bodyPr>
            <a:noAutofit/>
          </a:bodyPr>
          <a:lstStyle/>
          <a:p>
            <a:r>
              <a:rPr lang="en-US" sz="2800" dirty="0"/>
              <a:t>E-retail factors for customer activation and retention:</a:t>
            </a:r>
          </a:p>
          <a:p>
            <a:r>
              <a:rPr lang="en-US" sz="2800" dirty="0"/>
              <a:t>		 A case study from Indian e-commerce customers</a:t>
            </a:r>
          </a:p>
        </p:txBody>
      </p:sp>
      <p:grpSp>
        <p:nvGrpSpPr>
          <p:cNvPr id="21" name="Group 8">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2"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12"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3"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14"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15"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2495785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2289641" y="264713"/>
            <a:ext cx="8574622" cy="567267"/>
          </a:xfrm>
        </p:spPr>
        <p:txBody>
          <a:bodyPr>
            <a:normAutofit fontScale="90000"/>
          </a:bodyPr>
          <a:lstStyle/>
          <a:p>
            <a:pPr algn="l"/>
            <a:r>
              <a:rPr lang="en-US" sz="3200" dirty="0">
                <a:latin typeface="Galano Grotesque Alt Medium" panose="00000600000000000000" pitchFamily="50" charset="0"/>
              </a:rPr>
              <a:t>Analysis of data on the basis of Age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3780653"/>
            <a:ext cx="11818373" cy="2915981"/>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Customers belonging to the age between 31-40 years are having highest shopping from e-commerce platforms with 30.11% of the market. Customers belonging to the age between 21-30 years and 41-50 years are the next major shoppers from e-retailers with 29.37% and 26.02%. Customers who are below the age of 20 years and above the age of 51 years are the ones who least shop from the e-commerce platforms. </a:t>
            </a:r>
          </a:p>
          <a:p>
            <a:pPr algn="l"/>
            <a:r>
              <a:rPr lang="en-US" sz="1400" dirty="0">
                <a:latin typeface="Galano Grotesque Alt Medium" panose="00000600000000000000" pitchFamily="50" charset="0"/>
              </a:rPr>
              <a:t>2. 85.51% of the customers are between the age of 21-50 years. So, the e-retailers should always give prioritize the needs of customers belonging to this age category. This will help in retaining the repeat purchase customers as these are the customers having the necessity and the financial ability to make the purchases. </a:t>
            </a:r>
          </a:p>
          <a:p>
            <a:pPr algn="l"/>
            <a:r>
              <a:rPr lang="en-US" sz="1400" dirty="0">
                <a:latin typeface="Galano Grotesque Alt Medium" panose="00000600000000000000" pitchFamily="50" charset="0"/>
              </a:rPr>
              <a:t>3. Even though the customers belonging to the age below 20 years are less, e-retailers should concentrate on them as they are the future customers. Also, the customers above the age of 51 years are focused more on utilitarian value. So, providing quality product and convenient services to this age category customers will help to build loyal customers as they will not look for other options.</a:t>
            </a:r>
          </a:p>
        </p:txBody>
      </p:sp>
      <p:pic>
        <p:nvPicPr>
          <p:cNvPr id="5" name="Picture 4">
            <a:extLst>
              <a:ext uri="{FF2B5EF4-FFF2-40B4-BE49-F238E27FC236}">
                <a16:creationId xmlns:a16="http://schemas.microsoft.com/office/drawing/2014/main" id="{5C0F22C4-845C-4B49-B74B-5FDB35A93D02}"/>
              </a:ext>
            </a:extLst>
          </p:cNvPr>
          <p:cNvPicPr>
            <a:picLocks noChangeAspect="1"/>
          </p:cNvPicPr>
          <p:nvPr/>
        </p:nvPicPr>
        <p:blipFill>
          <a:blip r:embed="rId3"/>
          <a:stretch>
            <a:fillRect/>
          </a:stretch>
        </p:blipFill>
        <p:spPr>
          <a:xfrm>
            <a:off x="1836299" y="831980"/>
            <a:ext cx="4446494" cy="3198874"/>
          </a:xfrm>
          <a:prstGeom prst="rect">
            <a:avLst/>
          </a:prstGeom>
        </p:spPr>
      </p:pic>
      <p:pic>
        <p:nvPicPr>
          <p:cNvPr id="8" name="Picture 7">
            <a:extLst>
              <a:ext uri="{FF2B5EF4-FFF2-40B4-BE49-F238E27FC236}">
                <a16:creationId xmlns:a16="http://schemas.microsoft.com/office/drawing/2014/main" id="{97FD6303-6E35-DDD2-2BD2-A7C84DCB0241}"/>
              </a:ext>
            </a:extLst>
          </p:cNvPr>
          <p:cNvPicPr>
            <a:picLocks noChangeAspect="1"/>
          </p:cNvPicPr>
          <p:nvPr/>
        </p:nvPicPr>
        <p:blipFill>
          <a:blip r:embed="rId4"/>
          <a:stretch>
            <a:fillRect/>
          </a:stretch>
        </p:blipFill>
        <p:spPr>
          <a:xfrm>
            <a:off x="6736135" y="706879"/>
            <a:ext cx="3823745" cy="3198875"/>
          </a:xfrm>
          <a:prstGeom prst="rect">
            <a:avLst/>
          </a:prstGeom>
        </p:spPr>
      </p:pic>
    </p:spTree>
    <p:extLst>
      <p:ext uri="{BB962C8B-B14F-4D97-AF65-F5344CB8AC3E}">
        <p14:creationId xmlns:p14="http://schemas.microsoft.com/office/powerpoint/2010/main" val="328157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2289641" y="264713"/>
            <a:ext cx="8574622" cy="567267"/>
          </a:xfrm>
        </p:spPr>
        <p:txBody>
          <a:bodyPr>
            <a:normAutofit fontScale="90000"/>
          </a:bodyPr>
          <a:lstStyle/>
          <a:p>
            <a:pPr algn="l"/>
            <a:r>
              <a:rPr lang="en-US" sz="3200" dirty="0">
                <a:latin typeface="Galano Grotesque Alt Medium" panose="00000600000000000000" pitchFamily="50" charset="0"/>
              </a:rPr>
              <a:t>Analysis based on City</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3780653"/>
            <a:ext cx="11818373" cy="2915981"/>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Based on the city, most of the customers are from Delhi, Greater Noida, Noida and Bangalore with 66.17% of the whole population. Rest of the cities are belonging to the 33.83% of the population. There are moderate customers from Karnal, Ghaziabad and Solan. Customers from Gurgaon, </a:t>
            </a:r>
            <a:r>
              <a:rPr lang="en-US" sz="1400" dirty="0" err="1">
                <a:latin typeface="Galano Grotesque Alt Medium" panose="00000600000000000000" pitchFamily="50" charset="0"/>
              </a:rPr>
              <a:t>Merrut</a:t>
            </a:r>
            <a:r>
              <a:rPr lang="en-US" sz="1400" dirty="0">
                <a:latin typeface="Galano Grotesque Alt Medium" panose="00000600000000000000" pitchFamily="50" charset="0"/>
              </a:rPr>
              <a:t>, Moradabad and </a:t>
            </a:r>
            <a:r>
              <a:rPr lang="en-US" sz="1400" dirty="0" err="1">
                <a:latin typeface="Galano Grotesque Alt Medium" panose="00000600000000000000" pitchFamily="50" charset="0"/>
              </a:rPr>
              <a:t>Bulandshahr</a:t>
            </a:r>
            <a:r>
              <a:rPr lang="en-US" sz="1400" dirty="0">
                <a:latin typeface="Galano Grotesque Alt Medium" panose="00000600000000000000" pitchFamily="50" charset="0"/>
              </a:rPr>
              <a:t> are the least online shoppers. </a:t>
            </a:r>
          </a:p>
          <a:p>
            <a:pPr algn="l"/>
            <a:r>
              <a:rPr lang="en-US" sz="1400" dirty="0">
                <a:latin typeface="Galano Grotesque Alt Medium" panose="00000600000000000000" pitchFamily="50" charset="0"/>
              </a:rPr>
              <a:t>2. Majority of the users are from the metro cities and urban areas. Customers from these cities are proficient with technology and ecommerce compared to the customers from rural area. Also, they have the smart devices, internet connection and other amenities for ease access to the online e-retailers. This is a competitive market segment as most of the e-retailers will try to capture this market to maintain a stability in the number of repeat purchase customers.</a:t>
            </a:r>
          </a:p>
          <a:p>
            <a:pPr algn="l"/>
            <a:r>
              <a:rPr lang="en-US" sz="1400" dirty="0">
                <a:latin typeface="Galano Grotesque Alt Medium" panose="00000600000000000000" pitchFamily="50" charset="0"/>
              </a:rPr>
              <a:t>3. E-retailers can focus on the customers from the city having least numbers to gain new customers as the technology is advancing, these cities are having potential future customers. Availability of products and services to these cities will gain the helps to capture the market.</a:t>
            </a:r>
          </a:p>
        </p:txBody>
      </p:sp>
      <p:pic>
        <p:nvPicPr>
          <p:cNvPr id="5" name="Picture 4">
            <a:extLst>
              <a:ext uri="{FF2B5EF4-FFF2-40B4-BE49-F238E27FC236}">
                <a16:creationId xmlns:a16="http://schemas.microsoft.com/office/drawing/2014/main" id="{B98F617F-5639-DF5A-B98F-69100C930692}"/>
              </a:ext>
            </a:extLst>
          </p:cNvPr>
          <p:cNvPicPr>
            <a:picLocks noChangeAspect="1"/>
          </p:cNvPicPr>
          <p:nvPr/>
        </p:nvPicPr>
        <p:blipFill>
          <a:blip r:embed="rId3"/>
          <a:stretch>
            <a:fillRect/>
          </a:stretch>
        </p:blipFill>
        <p:spPr>
          <a:xfrm>
            <a:off x="1680883" y="831980"/>
            <a:ext cx="4725240" cy="3411584"/>
          </a:xfrm>
          <a:prstGeom prst="rect">
            <a:avLst/>
          </a:prstGeom>
        </p:spPr>
      </p:pic>
      <p:pic>
        <p:nvPicPr>
          <p:cNvPr id="7" name="Picture 6">
            <a:extLst>
              <a:ext uri="{FF2B5EF4-FFF2-40B4-BE49-F238E27FC236}">
                <a16:creationId xmlns:a16="http://schemas.microsoft.com/office/drawing/2014/main" id="{C1856473-86DC-14C3-A97A-FBBF4885EDD4}"/>
              </a:ext>
            </a:extLst>
          </p:cNvPr>
          <p:cNvPicPr>
            <a:picLocks noChangeAspect="1"/>
          </p:cNvPicPr>
          <p:nvPr/>
        </p:nvPicPr>
        <p:blipFill>
          <a:blip r:embed="rId4"/>
          <a:stretch>
            <a:fillRect/>
          </a:stretch>
        </p:blipFill>
        <p:spPr>
          <a:xfrm>
            <a:off x="6906028" y="648126"/>
            <a:ext cx="3774018" cy="3316381"/>
          </a:xfrm>
          <a:prstGeom prst="rect">
            <a:avLst/>
          </a:prstGeom>
        </p:spPr>
      </p:pic>
    </p:spTree>
    <p:extLst>
      <p:ext uri="{BB962C8B-B14F-4D97-AF65-F5344CB8AC3E}">
        <p14:creationId xmlns:p14="http://schemas.microsoft.com/office/powerpoint/2010/main" val="530135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2289641" y="264713"/>
            <a:ext cx="8574622" cy="567267"/>
          </a:xfrm>
        </p:spPr>
        <p:txBody>
          <a:bodyPr>
            <a:normAutofit fontScale="90000"/>
          </a:bodyPr>
          <a:lstStyle/>
          <a:p>
            <a:pPr algn="l"/>
            <a:r>
              <a:rPr lang="en-US" sz="3200" dirty="0">
                <a:latin typeface="Galano Grotesque Alt Medium" panose="00000600000000000000" pitchFamily="50" charset="0"/>
              </a:rPr>
              <a:t>Analysis based on Pin Code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854388"/>
            <a:ext cx="11818373" cy="1842246"/>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1. The top four pin codes having the highest number of customers are from Greater Noida(201308), Karnal(132001), Noida(201310) and Delhi(110044). This will help the e-retailers to study about the segmentation of customers based on where exactly they are located. This will help to provide more products and services based on the specific location after identifying their needs and wants.</a:t>
            </a:r>
          </a:p>
        </p:txBody>
      </p:sp>
      <p:pic>
        <p:nvPicPr>
          <p:cNvPr id="5" name="Picture 4">
            <a:extLst>
              <a:ext uri="{FF2B5EF4-FFF2-40B4-BE49-F238E27FC236}">
                <a16:creationId xmlns:a16="http://schemas.microsoft.com/office/drawing/2014/main" id="{8FCF8051-BE68-A03E-DF63-3B750BBB8332}"/>
              </a:ext>
            </a:extLst>
          </p:cNvPr>
          <p:cNvPicPr>
            <a:picLocks noChangeAspect="1"/>
          </p:cNvPicPr>
          <p:nvPr/>
        </p:nvPicPr>
        <p:blipFill>
          <a:blip r:embed="rId3"/>
          <a:stretch>
            <a:fillRect/>
          </a:stretch>
        </p:blipFill>
        <p:spPr>
          <a:xfrm>
            <a:off x="1822054" y="1062314"/>
            <a:ext cx="4460739" cy="3886201"/>
          </a:xfrm>
          <a:prstGeom prst="rect">
            <a:avLst/>
          </a:prstGeom>
        </p:spPr>
      </p:pic>
      <p:pic>
        <p:nvPicPr>
          <p:cNvPr id="6" name="Picture 5">
            <a:extLst>
              <a:ext uri="{FF2B5EF4-FFF2-40B4-BE49-F238E27FC236}">
                <a16:creationId xmlns:a16="http://schemas.microsoft.com/office/drawing/2014/main" id="{28459D9E-C975-07BC-92F7-5D706D42C973}"/>
              </a:ext>
            </a:extLst>
          </p:cNvPr>
          <p:cNvPicPr>
            <a:picLocks noChangeAspect="1"/>
          </p:cNvPicPr>
          <p:nvPr/>
        </p:nvPicPr>
        <p:blipFill>
          <a:blip r:embed="rId4"/>
          <a:stretch>
            <a:fillRect/>
          </a:stretch>
        </p:blipFill>
        <p:spPr>
          <a:xfrm>
            <a:off x="6576952" y="831980"/>
            <a:ext cx="4635100" cy="4233038"/>
          </a:xfrm>
          <a:prstGeom prst="rect">
            <a:avLst/>
          </a:prstGeom>
        </p:spPr>
      </p:pic>
    </p:spTree>
    <p:extLst>
      <p:ext uri="{BB962C8B-B14F-4D97-AF65-F5344CB8AC3E}">
        <p14:creationId xmlns:p14="http://schemas.microsoft.com/office/powerpoint/2010/main" val="573104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03380"/>
          </a:xfrm>
        </p:spPr>
        <p:txBody>
          <a:bodyPr>
            <a:normAutofit/>
          </a:bodyPr>
          <a:lstStyle/>
          <a:p>
            <a:pPr algn="l"/>
            <a:r>
              <a:rPr lang="en-US" sz="3200" dirty="0">
                <a:latin typeface="Galano Grotesque Alt Medium" panose="00000600000000000000" pitchFamily="50" charset="0"/>
              </a:rPr>
              <a:t>Analysis of data based on Shopping Experience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3780653"/>
            <a:ext cx="11818373" cy="29159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1. 36.43% of the customers are having more than 4-year experience in online shopping. Customers having 3-4 years and 2-3 years experience in shopping, consists of 17.47% and 24.16% of the market, respectively. Only 5.95% of the population are having a shopping experience of 1-2 years. 15.99% of customers are having less than 1 year experience in online shopping. </a:t>
            </a:r>
          </a:p>
          <a:p>
            <a:pPr algn="l"/>
            <a:r>
              <a:rPr lang="en-US" sz="1600" dirty="0">
                <a:latin typeface="Galano Grotesque Alt Medium" panose="00000600000000000000" pitchFamily="50" charset="0"/>
              </a:rPr>
              <a:t>2. This shows that most of the customers who have participated in the survey have more than 2 years experience in online shopping. So 78.06% of the market are having good knowledge about the online shopping platforms and they have provided their feedback according to their years of experience in this sector. This is one of the good sign that stats majority of the data collected are from customers who are having good experience and knowledge in the e-commerce sector according to their shopping experience.</a:t>
            </a:r>
          </a:p>
        </p:txBody>
      </p:sp>
      <p:pic>
        <p:nvPicPr>
          <p:cNvPr id="6" name="Picture 5">
            <a:extLst>
              <a:ext uri="{FF2B5EF4-FFF2-40B4-BE49-F238E27FC236}">
                <a16:creationId xmlns:a16="http://schemas.microsoft.com/office/drawing/2014/main" id="{43BC8019-21FA-E832-3130-1C6E1E132271}"/>
              </a:ext>
            </a:extLst>
          </p:cNvPr>
          <p:cNvPicPr>
            <a:picLocks noChangeAspect="1"/>
          </p:cNvPicPr>
          <p:nvPr/>
        </p:nvPicPr>
        <p:blipFill>
          <a:blip r:embed="rId3"/>
          <a:stretch>
            <a:fillRect/>
          </a:stretch>
        </p:blipFill>
        <p:spPr>
          <a:xfrm>
            <a:off x="1653988" y="885768"/>
            <a:ext cx="4289611" cy="3069789"/>
          </a:xfrm>
          <a:prstGeom prst="rect">
            <a:avLst/>
          </a:prstGeom>
        </p:spPr>
      </p:pic>
      <p:pic>
        <p:nvPicPr>
          <p:cNvPr id="10" name="Picture 9">
            <a:extLst>
              <a:ext uri="{FF2B5EF4-FFF2-40B4-BE49-F238E27FC236}">
                <a16:creationId xmlns:a16="http://schemas.microsoft.com/office/drawing/2014/main" id="{F7E7F0AB-06FF-FDB2-944D-CC2CDD08198D}"/>
              </a:ext>
            </a:extLst>
          </p:cNvPr>
          <p:cNvPicPr>
            <a:picLocks noChangeAspect="1"/>
          </p:cNvPicPr>
          <p:nvPr/>
        </p:nvPicPr>
        <p:blipFill>
          <a:blip r:embed="rId4"/>
          <a:stretch>
            <a:fillRect/>
          </a:stretch>
        </p:blipFill>
        <p:spPr>
          <a:xfrm>
            <a:off x="6248401" y="468618"/>
            <a:ext cx="4289611" cy="4009385"/>
          </a:xfrm>
          <a:prstGeom prst="rect">
            <a:avLst/>
          </a:prstGeom>
        </p:spPr>
      </p:pic>
    </p:spTree>
    <p:extLst>
      <p:ext uri="{BB962C8B-B14F-4D97-AF65-F5344CB8AC3E}">
        <p14:creationId xmlns:p14="http://schemas.microsoft.com/office/powerpoint/2010/main" val="1386634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49824" y="268942"/>
            <a:ext cx="9601200" cy="726140"/>
          </a:xfrm>
        </p:spPr>
        <p:txBody>
          <a:bodyPr>
            <a:normAutofit fontScale="90000"/>
          </a:bodyPr>
          <a:lstStyle/>
          <a:p>
            <a:pPr algn="l"/>
            <a:r>
              <a:rPr lang="en-US" sz="3200" dirty="0">
                <a:latin typeface="Galano Grotesque Alt Medium" panose="00000600000000000000" pitchFamily="50" charset="0"/>
              </a:rPr>
              <a:t>Analysis of data based on no. of online purchases in last year</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3780653"/>
            <a:ext cx="11818373" cy="29159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1. Around 42.38% of the customers made less than 10 purchases in the previous year. 23.42% customers have made purchases between 31 to 40 times, 17.47% of customers have made more than 41 purchases and 10.78% of customers have made 11 to 20 purchases in last year. </a:t>
            </a:r>
          </a:p>
          <a:p>
            <a:pPr algn="l"/>
            <a:r>
              <a:rPr lang="en-US" sz="1600" dirty="0">
                <a:latin typeface="Galano Grotesque Alt Medium" panose="00000600000000000000" pitchFamily="50" charset="0"/>
              </a:rPr>
              <a:t>2. Only a few number of customers have made purchases above 42 times in last year with 2.23% of market and with 21 to 30 purchases in last year with 3.72% of the population. </a:t>
            </a:r>
          </a:p>
          <a:p>
            <a:pPr algn="l"/>
            <a:endParaRPr lang="en-US" sz="1600" dirty="0">
              <a:latin typeface="Galano Grotesque Alt Medium" panose="00000600000000000000" pitchFamily="50" charset="0"/>
            </a:endParaRPr>
          </a:p>
        </p:txBody>
      </p:sp>
      <p:pic>
        <p:nvPicPr>
          <p:cNvPr id="6" name="Picture 5">
            <a:extLst>
              <a:ext uri="{FF2B5EF4-FFF2-40B4-BE49-F238E27FC236}">
                <a16:creationId xmlns:a16="http://schemas.microsoft.com/office/drawing/2014/main" id="{C05BC943-FD43-7E95-4FD4-CC9BD9D021C5}"/>
              </a:ext>
            </a:extLst>
          </p:cNvPr>
          <p:cNvPicPr>
            <a:picLocks noChangeAspect="1"/>
          </p:cNvPicPr>
          <p:nvPr/>
        </p:nvPicPr>
        <p:blipFill>
          <a:blip r:embed="rId3"/>
          <a:stretch>
            <a:fillRect/>
          </a:stretch>
        </p:blipFill>
        <p:spPr>
          <a:xfrm>
            <a:off x="1748137" y="995082"/>
            <a:ext cx="4721581" cy="3369888"/>
          </a:xfrm>
          <a:prstGeom prst="rect">
            <a:avLst/>
          </a:prstGeom>
        </p:spPr>
      </p:pic>
      <p:pic>
        <p:nvPicPr>
          <p:cNvPr id="7" name="Picture 6">
            <a:extLst>
              <a:ext uri="{FF2B5EF4-FFF2-40B4-BE49-F238E27FC236}">
                <a16:creationId xmlns:a16="http://schemas.microsoft.com/office/drawing/2014/main" id="{30C53F16-753C-994C-7044-45BDD59118B6}"/>
              </a:ext>
            </a:extLst>
          </p:cNvPr>
          <p:cNvPicPr>
            <a:picLocks noChangeAspect="1"/>
          </p:cNvPicPr>
          <p:nvPr/>
        </p:nvPicPr>
        <p:blipFill>
          <a:blip r:embed="rId4"/>
          <a:stretch>
            <a:fillRect/>
          </a:stretch>
        </p:blipFill>
        <p:spPr>
          <a:xfrm>
            <a:off x="6282793" y="435869"/>
            <a:ext cx="4687993" cy="3881157"/>
          </a:xfrm>
          <a:prstGeom prst="rect">
            <a:avLst/>
          </a:prstGeom>
        </p:spPr>
      </p:pic>
    </p:spTree>
    <p:extLst>
      <p:ext uri="{BB962C8B-B14F-4D97-AF65-F5344CB8AC3E}">
        <p14:creationId xmlns:p14="http://schemas.microsoft.com/office/powerpoint/2010/main" val="3506939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36376" y="295835"/>
            <a:ext cx="9722223" cy="603380"/>
          </a:xfrm>
        </p:spPr>
        <p:txBody>
          <a:bodyPr>
            <a:normAutofit fontScale="90000"/>
          </a:bodyPr>
          <a:lstStyle/>
          <a:p>
            <a:pPr algn="l"/>
            <a:r>
              <a:rPr lang="en-US" sz="3200" dirty="0">
                <a:latin typeface="Galano Grotesque Alt Medium" panose="00000600000000000000" pitchFamily="50" charset="0"/>
              </a:rPr>
              <a:t>Analysis of data based on mode of access to Internet</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3780653"/>
            <a:ext cx="11818373" cy="2915981"/>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of the customers are having mobile as an access to internet. - 70.26%.</a:t>
            </a:r>
          </a:p>
          <a:p>
            <a:pPr algn="l"/>
            <a:r>
              <a:rPr lang="en-US" sz="1400" dirty="0">
                <a:latin typeface="Galano Grotesque Alt Medium" panose="00000600000000000000" pitchFamily="50" charset="0"/>
              </a:rPr>
              <a:t>2. The number of customers having Wi-Fi as an access to internet is 76 which is 28.25% of the market. The number of customers using Dial-up is 4 which consists only 1.49% of the whole customers.</a:t>
            </a:r>
          </a:p>
        </p:txBody>
      </p:sp>
      <p:pic>
        <p:nvPicPr>
          <p:cNvPr id="5" name="Picture 4">
            <a:extLst>
              <a:ext uri="{FF2B5EF4-FFF2-40B4-BE49-F238E27FC236}">
                <a16:creationId xmlns:a16="http://schemas.microsoft.com/office/drawing/2014/main" id="{1E3A8AC9-30B4-207F-00C9-072AF3FDE98F}"/>
              </a:ext>
            </a:extLst>
          </p:cNvPr>
          <p:cNvPicPr>
            <a:picLocks noChangeAspect="1"/>
          </p:cNvPicPr>
          <p:nvPr/>
        </p:nvPicPr>
        <p:blipFill>
          <a:blip r:embed="rId3"/>
          <a:stretch>
            <a:fillRect/>
          </a:stretch>
        </p:blipFill>
        <p:spPr>
          <a:xfrm>
            <a:off x="1709848" y="899215"/>
            <a:ext cx="4686170" cy="3353640"/>
          </a:xfrm>
          <a:prstGeom prst="rect">
            <a:avLst/>
          </a:prstGeom>
        </p:spPr>
      </p:pic>
      <p:pic>
        <p:nvPicPr>
          <p:cNvPr id="6" name="Picture 5">
            <a:extLst>
              <a:ext uri="{FF2B5EF4-FFF2-40B4-BE49-F238E27FC236}">
                <a16:creationId xmlns:a16="http://schemas.microsoft.com/office/drawing/2014/main" id="{17F757DD-79E9-047E-567C-500043C80F0F}"/>
              </a:ext>
            </a:extLst>
          </p:cNvPr>
          <p:cNvPicPr>
            <a:picLocks noChangeAspect="1"/>
          </p:cNvPicPr>
          <p:nvPr/>
        </p:nvPicPr>
        <p:blipFill>
          <a:blip r:embed="rId4"/>
          <a:stretch>
            <a:fillRect/>
          </a:stretch>
        </p:blipFill>
        <p:spPr>
          <a:xfrm>
            <a:off x="6622546" y="403760"/>
            <a:ext cx="4040581" cy="3873960"/>
          </a:xfrm>
          <a:prstGeom prst="rect">
            <a:avLst/>
          </a:prstGeom>
        </p:spPr>
      </p:pic>
    </p:spTree>
    <p:extLst>
      <p:ext uri="{BB962C8B-B14F-4D97-AF65-F5344CB8AC3E}">
        <p14:creationId xmlns:p14="http://schemas.microsoft.com/office/powerpoint/2010/main" val="500775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0" y="282388"/>
            <a:ext cx="9923929" cy="753036"/>
          </a:xfrm>
        </p:spPr>
        <p:txBody>
          <a:bodyPr>
            <a:normAutofit fontScale="90000"/>
          </a:bodyPr>
          <a:lstStyle/>
          <a:p>
            <a:pPr algn="l"/>
            <a:r>
              <a:rPr lang="en-US" sz="3200" dirty="0">
                <a:latin typeface="Galano Grotesque Alt Medium" panose="00000600000000000000" pitchFamily="50" charset="0"/>
              </a:rPr>
              <a:t>Analysis of data based on device used for online shopping</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679576"/>
            <a:ext cx="11818373" cy="2017058"/>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1. The number of customers who are shopping online using smartphone is 141 which is 52.42% of the total customers. Least number of customers have used Tablet to shop online(12) which is 4.46% of the market.</a:t>
            </a:r>
          </a:p>
          <a:p>
            <a:pPr algn="l"/>
            <a:r>
              <a:rPr lang="en-US" sz="1600" dirty="0">
                <a:latin typeface="Galano Grotesque Alt Medium" panose="00000600000000000000" pitchFamily="50" charset="0"/>
              </a:rPr>
              <a:t>2. The number of customers who are shopping online using laptop is 86 which consists of 31.97% of the total customers and the number of customers who are using desktop for online shopping is 30 which consists of 11.15% of the market.</a:t>
            </a:r>
          </a:p>
        </p:txBody>
      </p:sp>
      <p:pic>
        <p:nvPicPr>
          <p:cNvPr id="5" name="Picture 4">
            <a:extLst>
              <a:ext uri="{FF2B5EF4-FFF2-40B4-BE49-F238E27FC236}">
                <a16:creationId xmlns:a16="http://schemas.microsoft.com/office/drawing/2014/main" id="{278F4F33-B8E3-F056-4E80-723C2528C304}"/>
              </a:ext>
            </a:extLst>
          </p:cNvPr>
          <p:cNvPicPr>
            <a:picLocks noChangeAspect="1"/>
          </p:cNvPicPr>
          <p:nvPr/>
        </p:nvPicPr>
        <p:blipFill>
          <a:blip r:embed="rId3"/>
          <a:stretch>
            <a:fillRect/>
          </a:stretch>
        </p:blipFill>
        <p:spPr>
          <a:xfrm>
            <a:off x="1658470" y="1035424"/>
            <a:ext cx="4785985" cy="3217753"/>
          </a:xfrm>
          <a:prstGeom prst="rect">
            <a:avLst/>
          </a:prstGeom>
        </p:spPr>
      </p:pic>
      <p:pic>
        <p:nvPicPr>
          <p:cNvPr id="6" name="Picture 5">
            <a:extLst>
              <a:ext uri="{FF2B5EF4-FFF2-40B4-BE49-F238E27FC236}">
                <a16:creationId xmlns:a16="http://schemas.microsoft.com/office/drawing/2014/main" id="{9A011CB6-C3D3-9BDA-D5C9-BCB2A8CC6BA6}"/>
              </a:ext>
            </a:extLst>
          </p:cNvPr>
          <p:cNvPicPr>
            <a:picLocks noChangeAspect="1"/>
          </p:cNvPicPr>
          <p:nvPr/>
        </p:nvPicPr>
        <p:blipFill>
          <a:blip r:embed="rId4"/>
          <a:stretch>
            <a:fillRect/>
          </a:stretch>
        </p:blipFill>
        <p:spPr>
          <a:xfrm>
            <a:off x="6635261" y="889969"/>
            <a:ext cx="3898269" cy="3789607"/>
          </a:xfrm>
          <a:prstGeom prst="rect">
            <a:avLst/>
          </a:prstGeom>
        </p:spPr>
      </p:pic>
    </p:spTree>
    <p:extLst>
      <p:ext uri="{BB962C8B-B14F-4D97-AF65-F5344CB8AC3E}">
        <p14:creationId xmlns:p14="http://schemas.microsoft.com/office/powerpoint/2010/main" val="3987513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03380"/>
          </a:xfrm>
        </p:spPr>
        <p:txBody>
          <a:bodyPr>
            <a:normAutofit/>
          </a:bodyPr>
          <a:lstStyle/>
          <a:p>
            <a:pPr algn="l"/>
            <a:r>
              <a:rPr lang="en-US" sz="3200" dirty="0">
                <a:latin typeface="Galano Grotesque Alt Medium" panose="00000600000000000000" pitchFamily="50" charset="0"/>
              </a:rPr>
              <a:t>Analysis of data based on screen size of device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706835"/>
            <a:ext cx="11818373" cy="1989799"/>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1. 36.80% of the customers are having smartphone with 5.5 inches screen size. The bigger the screen size, the better they will be able to see the products clearly on online platforms. 10.78% of the customers are having smartphones with a screen size of 4.7 inches.</a:t>
            </a:r>
          </a:p>
          <a:p>
            <a:pPr algn="l"/>
            <a:r>
              <a:rPr lang="en-US" sz="1600" dirty="0">
                <a:latin typeface="Galano Grotesque Alt Medium" panose="00000600000000000000" pitchFamily="50" charset="0"/>
              </a:rPr>
              <a:t>2. Only 2.60% of the customers are having 5 inch screen size for their smartphone.</a:t>
            </a:r>
          </a:p>
        </p:txBody>
      </p:sp>
      <p:pic>
        <p:nvPicPr>
          <p:cNvPr id="5" name="Picture 4">
            <a:extLst>
              <a:ext uri="{FF2B5EF4-FFF2-40B4-BE49-F238E27FC236}">
                <a16:creationId xmlns:a16="http://schemas.microsoft.com/office/drawing/2014/main" id="{B6437464-18E1-7A21-9360-FDE0C2988891}"/>
              </a:ext>
            </a:extLst>
          </p:cNvPr>
          <p:cNvPicPr>
            <a:picLocks noChangeAspect="1"/>
          </p:cNvPicPr>
          <p:nvPr/>
        </p:nvPicPr>
        <p:blipFill>
          <a:blip r:embed="rId3"/>
          <a:stretch>
            <a:fillRect/>
          </a:stretch>
        </p:blipFill>
        <p:spPr>
          <a:xfrm>
            <a:off x="1613627" y="1067809"/>
            <a:ext cx="4800619" cy="3456985"/>
          </a:xfrm>
          <a:prstGeom prst="rect">
            <a:avLst/>
          </a:prstGeom>
        </p:spPr>
      </p:pic>
      <p:pic>
        <p:nvPicPr>
          <p:cNvPr id="6" name="Picture 5">
            <a:extLst>
              <a:ext uri="{FF2B5EF4-FFF2-40B4-BE49-F238E27FC236}">
                <a16:creationId xmlns:a16="http://schemas.microsoft.com/office/drawing/2014/main" id="{DCCD5055-2EA5-7B99-992E-D6C46045C909}"/>
              </a:ext>
            </a:extLst>
          </p:cNvPr>
          <p:cNvPicPr>
            <a:picLocks noChangeAspect="1"/>
          </p:cNvPicPr>
          <p:nvPr/>
        </p:nvPicPr>
        <p:blipFill>
          <a:blip r:embed="rId4"/>
          <a:stretch>
            <a:fillRect/>
          </a:stretch>
        </p:blipFill>
        <p:spPr>
          <a:xfrm>
            <a:off x="7124973" y="709035"/>
            <a:ext cx="4008316" cy="3836433"/>
          </a:xfrm>
          <a:prstGeom prst="rect">
            <a:avLst/>
          </a:prstGeom>
        </p:spPr>
      </p:pic>
    </p:spTree>
    <p:extLst>
      <p:ext uri="{BB962C8B-B14F-4D97-AF65-F5344CB8AC3E}">
        <p14:creationId xmlns:p14="http://schemas.microsoft.com/office/powerpoint/2010/main" val="444179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860612"/>
          </a:xfrm>
        </p:spPr>
        <p:txBody>
          <a:bodyPr>
            <a:normAutofit fontScale="90000"/>
          </a:bodyPr>
          <a:lstStyle/>
          <a:p>
            <a:pPr algn="l"/>
            <a:r>
              <a:rPr lang="en-US" sz="3200" dirty="0">
                <a:latin typeface="Galano Grotesque Alt Medium" panose="00000600000000000000" pitchFamily="50" charset="0"/>
              </a:rPr>
              <a:t>Analysis of data based on operating system of device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919593"/>
            <a:ext cx="11818373" cy="1777042"/>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of the customers are using Windows operating system(122) with 45.35% of the total customers. The least number of customers are using Mac/iOS operating system(62) consisting 23.05% of the total customers.</a:t>
            </a:r>
          </a:p>
          <a:p>
            <a:pPr algn="l"/>
            <a:r>
              <a:rPr lang="en-US" sz="1400" dirty="0">
                <a:latin typeface="Galano Grotesque Alt Medium" panose="00000600000000000000" pitchFamily="50" charset="0"/>
              </a:rPr>
              <a:t>2. The number of customers using Android operating system is 85 which consists of 31.60% of total customers.</a:t>
            </a:r>
          </a:p>
        </p:txBody>
      </p:sp>
      <p:pic>
        <p:nvPicPr>
          <p:cNvPr id="5" name="Picture 4">
            <a:extLst>
              <a:ext uri="{FF2B5EF4-FFF2-40B4-BE49-F238E27FC236}">
                <a16:creationId xmlns:a16="http://schemas.microsoft.com/office/drawing/2014/main" id="{411E77E5-28C2-7F3E-CC21-04D7D80CB0CC}"/>
              </a:ext>
            </a:extLst>
          </p:cNvPr>
          <p:cNvPicPr>
            <a:picLocks noChangeAspect="1"/>
          </p:cNvPicPr>
          <p:nvPr/>
        </p:nvPicPr>
        <p:blipFill>
          <a:blip r:embed="rId3"/>
          <a:stretch>
            <a:fillRect/>
          </a:stretch>
        </p:blipFill>
        <p:spPr>
          <a:xfrm>
            <a:off x="1963252" y="1142999"/>
            <a:ext cx="5781395" cy="3776593"/>
          </a:xfrm>
          <a:prstGeom prst="rect">
            <a:avLst/>
          </a:prstGeom>
        </p:spPr>
      </p:pic>
      <p:pic>
        <p:nvPicPr>
          <p:cNvPr id="6" name="Picture 5">
            <a:extLst>
              <a:ext uri="{FF2B5EF4-FFF2-40B4-BE49-F238E27FC236}">
                <a16:creationId xmlns:a16="http://schemas.microsoft.com/office/drawing/2014/main" id="{A6895FBA-943E-ADBF-BBFF-38E497A3E680}"/>
              </a:ext>
            </a:extLst>
          </p:cNvPr>
          <p:cNvPicPr>
            <a:picLocks noChangeAspect="1"/>
          </p:cNvPicPr>
          <p:nvPr/>
        </p:nvPicPr>
        <p:blipFill>
          <a:blip r:embed="rId4"/>
          <a:stretch>
            <a:fillRect/>
          </a:stretch>
        </p:blipFill>
        <p:spPr>
          <a:xfrm>
            <a:off x="7619151" y="884929"/>
            <a:ext cx="4070816" cy="4034663"/>
          </a:xfrm>
          <a:prstGeom prst="rect">
            <a:avLst/>
          </a:prstGeom>
        </p:spPr>
      </p:pic>
    </p:spTree>
    <p:extLst>
      <p:ext uri="{BB962C8B-B14F-4D97-AF65-F5344CB8AC3E}">
        <p14:creationId xmlns:p14="http://schemas.microsoft.com/office/powerpoint/2010/main" val="24752163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03380"/>
          </a:xfrm>
        </p:spPr>
        <p:txBody>
          <a:bodyPr>
            <a:normAutofit/>
          </a:bodyPr>
          <a:lstStyle/>
          <a:p>
            <a:pPr algn="l"/>
            <a:r>
              <a:rPr lang="en-US" sz="3200" dirty="0">
                <a:latin typeface="Galano Grotesque Alt Medium" panose="00000600000000000000" pitchFamily="50" charset="0"/>
              </a:rPr>
              <a:t>Analysis of data based on favorite browser</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787153"/>
            <a:ext cx="11818373" cy="1909481"/>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number of customers prefer Google Chrome as preferred browser for online shopping(216) which occupies 80.30% of the total customers. The least preferred browser for online shopping by customers is Mozilla Firefox(5) which consists of 1.86% of the total customers.</a:t>
            </a:r>
          </a:p>
          <a:p>
            <a:pPr algn="l"/>
            <a:r>
              <a:rPr lang="en-US" sz="1400" dirty="0">
                <a:latin typeface="Galano Grotesque Alt Medium" panose="00000600000000000000" pitchFamily="50" charset="0"/>
              </a:rPr>
              <a:t>2. The number of customers using Safari as browser to shop online is 40 which consists of 14.87% of the total customers and the number of customers using Opera as browser to shop online is 8 which consists of 2.97% of the total customers.</a:t>
            </a:r>
          </a:p>
        </p:txBody>
      </p:sp>
      <p:pic>
        <p:nvPicPr>
          <p:cNvPr id="5" name="Picture 4">
            <a:extLst>
              <a:ext uri="{FF2B5EF4-FFF2-40B4-BE49-F238E27FC236}">
                <a16:creationId xmlns:a16="http://schemas.microsoft.com/office/drawing/2014/main" id="{55E03730-11F1-7517-A687-AD42203B82F8}"/>
              </a:ext>
            </a:extLst>
          </p:cNvPr>
          <p:cNvPicPr>
            <a:picLocks noChangeAspect="1"/>
          </p:cNvPicPr>
          <p:nvPr/>
        </p:nvPicPr>
        <p:blipFill>
          <a:blip r:embed="rId3"/>
          <a:stretch>
            <a:fillRect/>
          </a:stretch>
        </p:blipFill>
        <p:spPr>
          <a:xfrm>
            <a:off x="1470214" y="1047135"/>
            <a:ext cx="5535704" cy="3740018"/>
          </a:xfrm>
          <a:prstGeom prst="rect">
            <a:avLst/>
          </a:prstGeom>
        </p:spPr>
      </p:pic>
      <p:pic>
        <p:nvPicPr>
          <p:cNvPr id="6" name="Picture 5">
            <a:extLst>
              <a:ext uri="{FF2B5EF4-FFF2-40B4-BE49-F238E27FC236}">
                <a16:creationId xmlns:a16="http://schemas.microsoft.com/office/drawing/2014/main" id="{776838EA-E542-0693-A84B-36FBC314050A}"/>
              </a:ext>
            </a:extLst>
          </p:cNvPr>
          <p:cNvPicPr>
            <a:picLocks noChangeAspect="1"/>
          </p:cNvPicPr>
          <p:nvPr/>
        </p:nvPicPr>
        <p:blipFill>
          <a:blip r:embed="rId4"/>
          <a:stretch>
            <a:fillRect/>
          </a:stretch>
        </p:blipFill>
        <p:spPr>
          <a:xfrm>
            <a:off x="7449671" y="625684"/>
            <a:ext cx="4114800" cy="4000102"/>
          </a:xfrm>
          <a:prstGeom prst="rect">
            <a:avLst/>
          </a:prstGeom>
        </p:spPr>
      </p:pic>
    </p:spTree>
    <p:extLst>
      <p:ext uri="{BB962C8B-B14F-4D97-AF65-F5344CB8AC3E}">
        <p14:creationId xmlns:p14="http://schemas.microsoft.com/office/powerpoint/2010/main" val="183766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0" y="-4"/>
            <a:ext cx="12191980"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2202260" y="905932"/>
            <a:ext cx="8574622" cy="567267"/>
          </a:xfrm>
        </p:spPr>
        <p:txBody>
          <a:bodyPr>
            <a:normAutofit fontScale="90000"/>
          </a:bodyPr>
          <a:lstStyle/>
          <a:p>
            <a:pPr algn="l"/>
            <a:r>
              <a:rPr lang="en-US" sz="3600" dirty="0">
                <a:latin typeface="Galano Grotesque Alt Medium" panose="00000600000000000000" pitchFamily="50" charset="0"/>
              </a:rPr>
              <a:t>Problem Statement:</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2498096" y="1900019"/>
            <a:ext cx="9066375" cy="4433546"/>
          </a:xfrm>
        </p:spPr>
        <p:txBody>
          <a:bodyPr>
            <a:noAutofit/>
          </a:bodyPr>
          <a:lstStyle/>
          <a:p>
            <a:pPr algn="l"/>
            <a:r>
              <a:rPr lang="en-US" sz="2000" dirty="0">
                <a:latin typeface="Galano Grotesque Alt Medium" panose="00000600000000000000" pitchFamily="50" charset="0"/>
              </a:rPr>
              <a:t>	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a:t>
            </a:r>
          </a:p>
          <a:p>
            <a:pPr algn="l"/>
            <a:r>
              <a:rPr lang="en-US" sz="2000" dirty="0">
                <a:latin typeface="Galano Grotesque Alt Medium" panose="00000600000000000000" pitchFamily="50" charset="0"/>
              </a:rPr>
              <a:t>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a:t>
            </a:r>
          </a:p>
          <a:p>
            <a:endParaRPr lang="en-US" sz="2000" dirty="0">
              <a:latin typeface="Galano Grotesque Alt Medium" panose="00000600000000000000" pitchFamily="50" charset="0"/>
            </a:endParaRPr>
          </a:p>
        </p:txBody>
      </p:sp>
    </p:spTree>
    <p:extLst>
      <p:ext uri="{BB962C8B-B14F-4D97-AF65-F5344CB8AC3E}">
        <p14:creationId xmlns:p14="http://schemas.microsoft.com/office/powerpoint/2010/main" val="2841975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27847"/>
          </a:xfrm>
        </p:spPr>
        <p:txBody>
          <a:bodyPr>
            <a:normAutofit fontScale="90000"/>
          </a:bodyPr>
          <a:lstStyle/>
          <a:p>
            <a:pPr algn="l"/>
            <a:r>
              <a:rPr lang="en-US" sz="3200" dirty="0">
                <a:latin typeface="Galano Grotesque Alt Medium" panose="00000600000000000000" pitchFamily="50" charset="0"/>
              </a:rPr>
              <a:t>Analysis of data based on channel to access online store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989873"/>
            <a:ext cx="11818373" cy="1706761"/>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of the customers are preferring Search Engines to access </a:t>
            </a:r>
            <a:r>
              <a:rPr lang="en-US" sz="1400" dirty="0" err="1">
                <a:latin typeface="Galano Grotesque Alt Medium" panose="00000600000000000000" pitchFamily="50" charset="0"/>
              </a:rPr>
              <a:t>onlines</a:t>
            </a:r>
            <a:r>
              <a:rPr lang="en-US" sz="1400" dirty="0">
                <a:latin typeface="Galano Grotesque Alt Medium" panose="00000600000000000000" pitchFamily="50" charset="0"/>
              </a:rPr>
              <a:t> stores(230) which occupies 85.50% of the total customers. Least number of customers are accessing online stores using display adverts(19) which consists of 7.06% of the total customers. </a:t>
            </a:r>
          </a:p>
          <a:p>
            <a:pPr algn="l"/>
            <a:r>
              <a:rPr lang="en-US" sz="1400" dirty="0">
                <a:latin typeface="Galano Grotesque Alt Medium" panose="00000600000000000000" pitchFamily="50" charset="0"/>
              </a:rPr>
              <a:t>2. The number of customers accessing online stores using content marketing is 20 which consists of 7.43% of the total customers.</a:t>
            </a:r>
          </a:p>
        </p:txBody>
      </p:sp>
      <p:pic>
        <p:nvPicPr>
          <p:cNvPr id="8" name="Picture 7">
            <a:extLst>
              <a:ext uri="{FF2B5EF4-FFF2-40B4-BE49-F238E27FC236}">
                <a16:creationId xmlns:a16="http://schemas.microsoft.com/office/drawing/2014/main" id="{80CAB5DD-49E2-7A17-EF6D-FB9712ACCF46}"/>
              </a:ext>
            </a:extLst>
          </p:cNvPr>
          <p:cNvPicPr>
            <a:picLocks noChangeAspect="1"/>
          </p:cNvPicPr>
          <p:nvPr/>
        </p:nvPicPr>
        <p:blipFill>
          <a:blip r:embed="rId3"/>
          <a:stretch>
            <a:fillRect/>
          </a:stretch>
        </p:blipFill>
        <p:spPr>
          <a:xfrm>
            <a:off x="1963271" y="1223598"/>
            <a:ext cx="5083007" cy="3864547"/>
          </a:xfrm>
          <a:prstGeom prst="rect">
            <a:avLst/>
          </a:prstGeom>
        </p:spPr>
      </p:pic>
      <p:pic>
        <p:nvPicPr>
          <p:cNvPr id="11" name="Picture 10">
            <a:extLst>
              <a:ext uri="{FF2B5EF4-FFF2-40B4-BE49-F238E27FC236}">
                <a16:creationId xmlns:a16="http://schemas.microsoft.com/office/drawing/2014/main" id="{0816A2E1-85EA-753D-30DC-431E2479909C}"/>
              </a:ext>
            </a:extLst>
          </p:cNvPr>
          <p:cNvPicPr>
            <a:picLocks noChangeAspect="1"/>
          </p:cNvPicPr>
          <p:nvPr/>
        </p:nvPicPr>
        <p:blipFill>
          <a:blip r:embed="rId4"/>
          <a:stretch>
            <a:fillRect/>
          </a:stretch>
        </p:blipFill>
        <p:spPr>
          <a:xfrm>
            <a:off x="6893035" y="853135"/>
            <a:ext cx="4713866" cy="3949455"/>
          </a:xfrm>
          <a:prstGeom prst="rect">
            <a:avLst/>
          </a:prstGeom>
        </p:spPr>
      </p:pic>
    </p:spTree>
    <p:extLst>
      <p:ext uri="{BB962C8B-B14F-4D97-AF65-F5344CB8AC3E}">
        <p14:creationId xmlns:p14="http://schemas.microsoft.com/office/powerpoint/2010/main" val="2248167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54741"/>
          </a:xfrm>
        </p:spPr>
        <p:txBody>
          <a:bodyPr>
            <a:normAutofit fontScale="90000"/>
          </a:bodyPr>
          <a:lstStyle/>
          <a:p>
            <a:pPr algn="l"/>
            <a:r>
              <a:rPr lang="en-US" sz="3200" dirty="0">
                <a:latin typeface="Galano Grotesque Alt Medium" panose="00000600000000000000" pitchFamily="50" charset="0"/>
              </a:rPr>
              <a:t>Analysis of data based on channel to revisit the online store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704826"/>
            <a:ext cx="11818373" cy="1991808"/>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of the customers use search engines to revisit the online store(87).Second most number of customers use application to revisit the online store(86). The number of customers using direct URL for revisiting the online store is 70.</a:t>
            </a:r>
          </a:p>
          <a:p>
            <a:pPr algn="l"/>
            <a:r>
              <a:rPr lang="en-US" sz="1400" dirty="0">
                <a:latin typeface="Galano Grotesque Alt Medium" panose="00000600000000000000" pitchFamily="50" charset="0"/>
              </a:rPr>
              <a:t>2. Least number of customers are using social media as a channel to revisit the online store which is only 8 customers. The number of customers revisiting online store using email is 18.</a:t>
            </a:r>
          </a:p>
        </p:txBody>
      </p:sp>
      <p:pic>
        <p:nvPicPr>
          <p:cNvPr id="5" name="Picture 4">
            <a:extLst>
              <a:ext uri="{FF2B5EF4-FFF2-40B4-BE49-F238E27FC236}">
                <a16:creationId xmlns:a16="http://schemas.microsoft.com/office/drawing/2014/main" id="{73E8487D-BF81-7127-707B-23F6320A2B39}"/>
              </a:ext>
            </a:extLst>
          </p:cNvPr>
          <p:cNvPicPr>
            <a:picLocks noChangeAspect="1"/>
          </p:cNvPicPr>
          <p:nvPr/>
        </p:nvPicPr>
        <p:blipFill>
          <a:blip r:embed="rId3"/>
          <a:stretch>
            <a:fillRect/>
          </a:stretch>
        </p:blipFill>
        <p:spPr>
          <a:xfrm>
            <a:off x="1815352" y="1186665"/>
            <a:ext cx="5161149" cy="3727102"/>
          </a:xfrm>
          <a:prstGeom prst="rect">
            <a:avLst/>
          </a:prstGeom>
        </p:spPr>
      </p:pic>
      <p:pic>
        <p:nvPicPr>
          <p:cNvPr id="6" name="Picture 5">
            <a:extLst>
              <a:ext uri="{FF2B5EF4-FFF2-40B4-BE49-F238E27FC236}">
                <a16:creationId xmlns:a16="http://schemas.microsoft.com/office/drawing/2014/main" id="{3E6D958F-D3B2-86E6-3636-0F80947E0D61}"/>
              </a:ext>
            </a:extLst>
          </p:cNvPr>
          <p:cNvPicPr>
            <a:picLocks noChangeAspect="1"/>
          </p:cNvPicPr>
          <p:nvPr/>
        </p:nvPicPr>
        <p:blipFill>
          <a:blip r:embed="rId4"/>
          <a:stretch>
            <a:fillRect/>
          </a:stretch>
        </p:blipFill>
        <p:spPr>
          <a:xfrm>
            <a:off x="6763871" y="759757"/>
            <a:ext cx="4369270" cy="3945069"/>
          </a:xfrm>
          <a:prstGeom prst="rect">
            <a:avLst/>
          </a:prstGeom>
        </p:spPr>
      </p:pic>
    </p:spTree>
    <p:extLst>
      <p:ext uri="{BB962C8B-B14F-4D97-AF65-F5344CB8AC3E}">
        <p14:creationId xmlns:p14="http://schemas.microsoft.com/office/powerpoint/2010/main" val="2603180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68188"/>
          </a:xfrm>
        </p:spPr>
        <p:txBody>
          <a:bodyPr>
            <a:normAutofit fontScale="90000"/>
          </a:bodyPr>
          <a:lstStyle/>
          <a:p>
            <a:pPr algn="l"/>
            <a:r>
              <a:rPr lang="en-US" sz="3200" dirty="0">
                <a:latin typeface="Galano Grotesque Alt Medium" panose="00000600000000000000" pitchFamily="50" charset="0"/>
              </a:rPr>
              <a:t>Analysis of data based on time spend to make purchase decision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679577"/>
            <a:ext cx="11818373" cy="2017058"/>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The number of customers taking more than 15 minutes to make the purchase decision is higher among the category which is 123 customers and consists of 45.72% of the total customers. The number of customers taking time between 6 to 10 minutes is 71 which consists of 26.39% of total customers. The number of customers taking 11 to 15 mins to make purchase decision is 46 which occupies 17.10% of the total customers.</a:t>
            </a:r>
          </a:p>
          <a:p>
            <a:pPr algn="l"/>
            <a:r>
              <a:rPr lang="en-US" sz="1400" dirty="0">
                <a:latin typeface="Galano Grotesque Alt Medium" panose="00000600000000000000" pitchFamily="50" charset="0"/>
              </a:rPr>
              <a:t>2. The least number of customers takes 1 to 5 minutes to make purchase decision(14). The number of customers taking less than 1 minute to make purchase decision is 15.</a:t>
            </a:r>
          </a:p>
        </p:txBody>
      </p:sp>
      <p:pic>
        <p:nvPicPr>
          <p:cNvPr id="5" name="Picture 4">
            <a:extLst>
              <a:ext uri="{FF2B5EF4-FFF2-40B4-BE49-F238E27FC236}">
                <a16:creationId xmlns:a16="http://schemas.microsoft.com/office/drawing/2014/main" id="{5F7A10FC-C539-32C5-6EA5-171DE48903F6}"/>
              </a:ext>
            </a:extLst>
          </p:cNvPr>
          <p:cNvPicPr>
            <a:picLocks noChangeAspect="1"/>
          </p:cNvPicPr>
          <p:nvPr/>
        </p:nvPicPr>
        <p:blipFill>
          <a:blip r:embed="rId3"/>
          <a:stretch>
            <a:fillRect/>
          </a:stretch>
        </p:blipFill>
        <p:spPr>
          <a:xfrm>
            <a:off x="1631297" y="1401686"/>
            <a:ext cx="5464549" cy="3590365"/>
          </a:xfrm>
          <a:prstGeom prst="rect">
            <a:avLst/>
          </a:prstGeom>
        </p:spPr>
      </p:pic>
      <p:pic>
        <p:nvPicPr>
          <p:cNvPr id="6" name="Picture 5">
            <a:extLst>
              <a:ext uri="{FF2B5EF4-FFF2-40B4-BE49-F238E27FC236}">
                <a16:creationId xmlns:a16="http://schemas.microsoft.com/office/drawing/2014/main" id="{4759298B-D2C6-781F-95B3-12F5CE70D8AD}"/>
              </a:ext>
            </a:extLst>
          </p:cNvPr>
          <p:cNvPicPr>
            <a:picLocks noChangeAspect="1"/>
          </p:cNvPicPr>
          <p:nvPr/>
        </p:nvPicPr>
        <p:blipFill>
          <a:blip r:embed="rId4"/>
          <a:stretch>
            <a:fillRect/>
          </a:stretch>
        </p:blipFill>
        <p:spPr>
          <a:xfrm>
            <a:off x="6763871" y="1048533"/>
            <a:ext cx="4598334" cy="3923349"/>
          </a:xfrm>
          <a:prstGeom prst="rect">
            <a:avLst/>
          </a:prstGeom>
        </p:spPr>
      </p:pic>
    </p:spTree>
    <p:extLst>
      <p:ext uri="{BB962C8B-B14F-4D97-AF65-F5344CB8AC3E}">
        <p14:creationId xmlns:p14="http://schemas.microsoft.com/office/powerpoint/2010/main" val="3032047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03380"/>
          </a:xfrm>
        </p:spPr>
        <p:txBody>
          <a:bodyPr>
            <a:normAutofit fontScale="90000"/>
          </a:bodyPr>
          <a:lstStyle/>
          <a:p>
            <a:pPr algn="l"/>
            <a:r>
              <a:rPr lang="en-US" sz="3200" dirty="0">
                <a:latin typeface="Galano Grotesque Alt Medium" panose="00000600000000000000" pitchFamily="50" charset="0"/>
              </a:rPr>
              <a:t>Analysis of data based on preferred payment option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846796"/>
            <a:ext cx="11818373" cy="1849838"/>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of the customers prefer credit/debit card as payment method for their online shopping(148) which consists of 55.02% of the total customers. </a:t>
            </a:r>
          </a:p>
          <a:p>
            <a:pPr algn="l"/>
            <a:r>
              <a:rPr lang="en-US" sz="1400" dirty="0">
                <a:latin typeface="Galano Grotesque Alt Medium" panose="00000600000000000000" pitchFamily="50" charset="0"/>
              </a:rPr>
              <a:t>2. The least number of customers prefer E-wallets (Paytm, </a:t>
            </a:r>
            <a:r>
              <a:rPr lang="en-US" sz="1400" dirty="0" err="1">
                <a:latin typeface="Galano Grotesque Alt Medium" panose="00000600000000000000" pitchFamily="50" charset="0"/>
              </a:rPr>
              <a:t>Freecharge</a:t>
            </a:r>
            <a:r>
              <a:rPr lang="en-US" sz="1400" dirty="0">
                <a:latin typeface="Galano Grotesque Alt Medium" panose="00000600000000000000" pitchFamily="50" charset="0"/>
              </a:rPr>
              <a:t> etc.) as payment method which is only 45 customers. The number of customers preferring Cash on Delivery(</a:t>
            </a:r>
            <a:r>
              <a:rPr lang="en-US" sz="1400" dirty="0" err="1">
                <a:latin typeface="Galano Grotesque Alt Medium" panose="00000600000000000000" pitchFamily="50" charset="0"/>
              </a:rPr>
              <a:t>CoD</a:t>
            </a:r>
            <a:r>
              <a:rPr lang="en-US" sz="1400" dirty="0">
                <a:latin typeface="Galano Grotesque Alt Medium" panose="00000600000000000000" pitchFamily="50" charset="0"/>
              </a:rPr>
              <a:t>) is 76 which consists 28.25% of total customers.</a:t>
            </a:r>
          </a:p>
        </p:txBody>
      </p:sp>
      <p:pic>
        <p:nvPicPr>
          <p:cNvPr id="5" name="Picture 4">
            <a:extLst>
              <a:ext uri="{FF2B5EF4-FFF2-40B4-BE49-F238E27FC236}">
                <a16:creationId xmlns:a16="http://schemas.microsoft.com/office/drawing/2014/main" id="{54C940C7-F712-3EE4-C710-0D103089CFBE}"/>
              </a:ext>
            </a:extLst>
          </p:cNvPr>
          <p:cNvPicPr>
            <a:picLocks noChangeAspect="1"/>
          </p:cNvPicPr>
          <p:nvPr/>
        </p:nvPicPr>
        <p:blipFill>
          <a:blip r:embed="rId3"/>
          <a:stretch>
            <a:fillRect/>
          </a:stretch>
        </p:blipFill>
        <p:spPr>
          <a:xfrm>
            <a:off x="1707776" y="1162304"/>
            <a:ext cx="5392271" cy="3961028"/>
          </a:xfrm>
          <a:prstGeom prst="rect">
            <a:avLst/>
          </a:prstGeom>
        </p:spPr>
      </p:pic>
      <p:pic>
        <p:nvPicPr>
          <p:cNvPr id="6" name="Picture 5">
            <a:extLst>
              <a:ext uri="{FF2B5EF4-FFF2-40B4-BE49-F238E27FC236}">
                <a16:creationId xmlns:a16="http://schemas.microsoft.com/office/drawing/2014/main" id="{7B807C44-C0E4-A67E-5B2C-F08395595934}"/>
              </a:ext>
            </a:extLst>
          </p:cNvPr>
          <p:cNvPicPr>
            <a:picLocks noChangeAspect="1"/>
          </p:cNvPicPr>
          <p:nvPr/>
        </p:nvPicPr>
        <p:blipFill>
          <a:blip r:embed="rId4"/>
          <a:stretch>
            <a:fillRect/>
          </a:stretch>
        </p:blipFill>
        <p:spPr>
          <a:xfrm>
            <a:off x="6529924" y="885768"/>
            <a:ext cx="5288469" cy="3961028"/>
          </a:xfrm>
          <a:prstGeom prst="rect">
            <a:avLst/>
          </a:prstGeom>
        </p:spPr>
      </p:pic>
    </p:spTree>
    <p:extLst>
      <p:ext uri="{BB962C8B-B14F-4D97-AF65-F5344CB8AC3E}">
        <p14:creationId xmlns:p14="http://schemas.microsoft.com/office/powerpoint/2010/main" val="2936026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14400"/>
          </a:xfrm>
        </p:spPr>
        <p:txBody>
          <a:bodyPr>
            <a:normAutofit fontScale="90000"/>
          </a:bodyPr>
          <a:lstStyle/>
          <a:p>
            <a:pPr algn="l"/>
            <a:r>
              <a:rPr lang="en-US" sz="3200" dirty="0">
                <a:latin typeface="Galano Grotesque Alt Medium" panose="00000600000000000000" pitchFamily="50" charset="0"/>
              </a:rPr>
              <a:t>Analysis of data based on frequency of abandoning the cart without purchase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717565"/>
            <a:ext cx="11818373" cy="1979069"/>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Customers who abandon the cart sometimes while shopping online is 171 which includes 63.57% of the total customers.</a:t>
            </a:r>
          </a:p>
          <a:p>
            <a:pPr algn="l"/>
            <a:r>
              <a:rPr lang="en-US" sz="1400" dirty="0">
                <a:latin typeface="Galano Grotesque Alt Medium" panose="00000600000000000000" pitchFamily="50" charset="0"/>
              </a:rPr>
              <a:t>2. Customers who abandon the cart very frequently are least among all customers, which is 15.(5.58% of the total customers).</a:t>
            </a:r>
          </a:p>
          <a:p>
            <a:pPr algn="l"/>
            <a:r>
              <a:rPr lang="en-US" sz="1400" dirty="0">
                <a:latin typeface="Galano Grotesque Alt Medium" panose="00000600000000000000" pitchFamily="50" charset="0"/>
              </a:rPr>
              <a:t>3. The number of customers who never abandon the cart while shopping online is 48, which occupies 17.84% of the total customers. The number of customers who frequently abandon the cart is 35 which consists of 13.01% of the total customers.</a:t>
            </a:r>
          </a:p>
        </p:txBody>
      </p:sp>
      <p:pic>
        <p:nvPicPr>
          <p:cNvPr id="5" name="Picture 4">
            <a:extLst>
              <a:ext uri="{FF2B5EF4-FFF2-40B4-BE49-F238E27FC236}">
                <a16:creationId xmlns:a16="http://schemas.microsoft.com/office/drawing/2014/main" id="{83DAB199-97FB-ABA7-E15C-FD8DAE36F815}"/>
              </a:ext>
            </a:extLst>
          </p:cNvPr>
          <p:cNvPicPr>
            <a:picLocks noChangeAspect="1"/>
          </p:cNvPicPr>
          <p:nvPr/>
        </p:nvPicPr>
        <p:blipFill>
          <a:blip r:embed="rId3"/>
          <a:stretch>
            <a:fillRect/>
          </a:stretch>
        </p:blipFill>
        <p:spPr>
          <a:xfrm>
            <a:off x="1707776" y="1302506"/>
            <a:ext cx="4935071" cy="3533672"/>
          </a:xfrm>
          <a:prstGeom prst="rect">
            <a:avLst/>
          </a:prstGeom>
        </p:spPr>
      </p:pic>
      <p:pic>
        <p:nvPicPr>
          <p:cNvPr id="6" name="Picture 5">
            <a:extLst>
              <a:ext uri="{FF2B5EF4-FFF2-40B4-BE49-F238E27FC236}">
                <a16:creationId xmlns:a16="http://schemas.microsoft.com/office/drawing/2014/main" id="{1E840E16-D9BB-E6C0-301F-B67827355C36}"/>
              </a:ext>
            </a:extLst>
          </p:cNvPr>
          <p:cNvPicPr>
            <a:picLocks noChangeAspect="1"/>
          </p:cNvPicPr>
          <p:nvPr/>
        </p:nvPicPr>
        <p:blipFill>
          <a:blip r:embed="rId4"/>
          <a:stretch>
            <a:fillRect/>
          </a:stretch>
        </p:blipFill>
        <p:spPr>
          <a:xfrm>
            <a:off x="7174566" y="1196788"/>
            <a:ext cx="3911974" cy="3520777"/>
          </a:xfrm>
          <a:prstGeom prst="rect">
            <a:avLst/>
          </a:prstGeom>
        </p:spPr>
      </p:pic>
    </p:spTree>
    <p:extLst>
      <p:ext uri="{BB962C8B-B14F-4D97-AF65-F5344CB8AC3E}">
        <p14:creationId xmlns:p14="http://schemas.microsoft.com/office/powerpoint/2010/main" val="1800821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0" y="282388"/>
            <a:ext cx="9802905" cy="510988"/>
          </a:xfrm>
        </p:spPr>
        <p:txBody>
          <a:bodyPr>
            <a:normAutofit fontScale="90000"/>
          </a:bodyPr>
          <a:lstStyle/>
          <a:p>
            <a:pPr algn="l"/>
            <a:r>
              <a:rPr lang="en-US" sz="3200" dirty="0">
                <a:latin typeface="Galano Grotesque Alt Medium" panose="00000600000000000000" pitchFamily="50" charset="0"/>
              </a:rPr>
              <a:t>Analysis of data based on reason for abandoning cart</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032980"/>
            <a:ext cx="11818373" cy="1663654"/>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number of customers are abandoning the cart because they found a better alternative offer(133). Only few customers are abandoning the cart because of unavailability of preferred payment mode(14).</a:t>
            </a:r>
          </a:p>
          <a:p>
            <a:pPr algn="l"/>
            <a:r>
              <a:rPr lang="en-US" sz="1400" dirty="0">
                <a:latin typeface="Galano Grotesque Alt Medium" panose="00000600000000000000" pitchFamily="50" charset="0"/>
              </a:rPr>
              <a:t>2. The number of customers abandoning cart because of promo code not applicable is 54 and number of customers abandoning cart because of change in price is 37, but there are customers who abandon the cart because of lack of trust(31). </a:t>
            </a:r>
          </a:p>
        </p:txBody>
      </p:sp>
      <p:pic>
        <p:nvPicPr>
          <p:cNvPr id="5" name="Picture 4">
            <a:extLst>
              <a:ext uri="{FF2B5EF4-FFF2-40B4-BE49-F238E27FC236}">
                <a16:creationId xmlns:a16="http://schemas.microsoft.com/office/drawing/2014/main" id="{488E5335-4C4F-89B0-8126-A2F31E89D0FD}"/>
              </a:ext>
            </a:extLst>
          </p:cNvPr>
          <p:cNvPicPr>
            <a:picLocks noChangeAspect="1"/>
          </p:cNvPicPr>
          <p:nvPr/>
        </p:nvPicPr>
        <p:blipFill>
          <a:blip r:embed="rId3"/>
          <a:stretch>
            <a:fillRect/>
          </a:stretch>
        </p:blipFill>
        <p:spPr>
          <a:xfrm>
            <a:off x="1761564" y="947104"/>
            <a:ext cx="5453884" cy="3865960"/>
          </a:xfrm>
          <a:prstGeom prst="rect">
            <a:avLst/>
          </a:prstGeom>
        </p:spPr>
      </p:pic>
      <p:pic>
        <p:nvPicPr>
          <p:cNvPr id="6" name="Picture 5">
            <a:extLst>
              <a:ext uri="{FF2B5EF4-FFF2-40B4-BE49-F238E27FC236}">
                <a16:creationId xmlns:a16="http://schemas.microsoft.com/office/drawing/2014/main" id="{045A6725-979B-832D-F3FD-144453CF7ECE}"/>
              </a:ext>
            </a:extLst>
          </p:cNvPr>
          <p:cNvPicPr>
            <a:picLocks noChangeAspect="1"/>
          </p:cNvPicPr>
          <p:nvPr/>
        </p:nvPicPr>
        <p:blipFill>
          <a:blip r:embed="rId4"/>
          <a:stretch>
            <a:fillRect/>
          </a:stretch>
        </p:blipFill>
        <p:spPr>
          <a:xfrm>
            <a:off x="6761460" y="566806"/>
            <a:ext cx="4799648" cy="3961840"/>
          </a:xfrm>
          <a:prstGeom prst="rect">
            <a:avLst/>
          </a:prstGeom>
        </p:spPr>
      </p:pic>
    </p:spTree>
    <p:extLst>
      <p:ext uri="{BB962C8B-B14F-4D97-AF65-F5344CB8AC3E}">
        <p14:creationId xmlns:p14="http://schemas.microsoft.com/office/powerpoint/2010/main" val="3295150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00953"/>
          </a:xfrm>
        </p:spPr>
        <p:txBody>
          <a:bodyPr>
            <a:normAutofit fontScale="90000"/>
          </a:bodyPr>
          <a:lstStyle/>
          <a:p>
            <a:pPr algn="l"/>
            <a:r>
              <a:rPr lang="en-US" sz="3200" dirty="0">
                <a:latin typeface="Galano Grotesque Alt Medium" panose="00000600000000000000" pitchFamily="50" charset="0"/>
              </a:rPr>
              <a:t>Analysis of data based on necessity of easy to read and understand website content</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056094"/>
            <a:ext cx="11818373" cy="1640540"/>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Most number of customers prefer easy to read and understand the website content(164). Least number of customers are having indifferent opinion about the ease to read and understand the website content.</a:t>
            </a:r>
          </a:p>
        </p:txBody>
      </p:sp>
      <p:pic>
        <p:nvPicPr>
          <p:cNvPr id="5" name="Picture 4">
            <a:extLst>
              <a:ext uri="{FF2B5EF4-FFF2-40B4-BE49-F238E27FC236}">
                <a16:creationId xmlns:a16="http://schemas.microsoft.com/office/drawing/2014/main" id="{2C021982-685A-83F8-92BF-D3F9CE81A2FA}"/>
              </a:ext>
            </a:extLst>
          </p:cNvPr>
          <p:cNvPicPr>
            <a:picLocks noChangeAspect="1"/>
          </p:cNvPicPr>
          <p:nvPr/>
        </p:nvPicPr>
        <p:blipFill>
          <a:blip r:embed="rId3"/>
          <a:stretch>
            <a:fillRect/>
          </a:stretch>
        </p:blipFill>
        <p:spPr>
          <a:xfrm>
            <a:off x="1680881" y="1183340"/>
            <a:ext cx="5405719" cy="4101354"/>
          </a:xfrm>
          <a:prstGeom prst="rect">
            <a:avLst/>
          </a:prstGeom>
        </p:spPr>
      </p:pic>
      <p:pic>
        <p:nvPicPr>
          <p:cNvPr id="6" name="Picture 5">
            <a:extLst>
              <a:ext uri="{FF2B5EF4-FFF2-40B4-BE49-F238E27FC236}">
                <a16:creationId xmlns:a16="http://schemas.microsoft.com/office/drawing/2014/main" id="{3D4E9231-799F-E869-0EBC-2D2F53F98498}"/>
              </a:ext>
            </a:extLst>
          </p:cNvPr>
          <p:cNvPicPr>
            <a:picLocks noChangeAspect="1"/>
          </p:cNvPicPr>
          <p:nvPr/>
        </p:nvPicPr>
        <p:blipFill>
          <a:blip r:embed="rId4"/>
          <a:stretch>
            <a:fillRect/>
          </a:stretch>
        </p:blipFill>
        <p:spPr>
          <a:xfrm>
            <a:off x="6931083" y="1071562"/>
            <a:ext cx="5006975" cy="4324910"/>
          </a:xfrm>
          <a:prstGeom prst="rect">
            <a:avLst/>
          </a:prstGeom>
        </p:spPr>
      </p:pic>
    </p:spTree>
    <p:extLst>
      <p:ext uri="{BB962C8B-B14F-4D97-AF65-F5344CB8AC3E}">
        <p14:creationId xmlns:p14="http://schemas.microsoft.com/office/powerpoint/2010/main" val="2366729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14400"/>
          </a:xfrm>
        </p:spPr>
        <p:txBody>
          <a:bodyPr>
            <a:normAutofit fontScale="90000"/>
          </a:bodyPr>
          <a:lstStyle/>
          <a:p>
            <a:pPr algn="l"/>
            <a:r>
              <a:rPr lang="en-US" sz="3200" dirty="0">
                <a:latin typeface="Galano Grotesque Alt Medium" panose="00000600000000000000" pitchFamily="50" charset="0"/>
              </a:rPr>
              <a:t>Analysis of data based on similar product information importance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177118"/>
            <a:ext cx="11818373" cy="1519516"/>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Most of the customers prefer to see similar product information on the website(116) while 18 customers didn't prefer to see similar product information on the website. </a:t>
            </a:r>
          </a:p>
        </p:txBody>
      </p:sp>
      <p:pic>
        <p:nvPicPr>
          <p:cNvPr id="5" name="Picture 4">
            <a:extLst>
              <a:ext uri="{FF2B5EF4-FFF2-40B4-BE49-F238E27FC236}">
                <a16:creationId xmlns:a16="http://schemas.microsoft.com/office/drawing/2014/main" id="{59FA424D-5866-EC58-BC58-7A361D7CEC48}"/>
              </a:ext>
            </a:extLst>
          </p:cNvPr>
          <p:cNvPicPr>
            <a:picLocks noChangeAspect="1"/>
          </p:cNvPicPr>
          <p:nvPr/>
        </p:nvPicPr>
        <p:blipFill>
          <a:blip r:embed="rId3"/>
          <a:stretch>
            <a:fillRect/>
          </a:stretch>
        </p:blipFill>
        <p:spPr>
          <a:xfrm>
            <a:off x="1680882" y="1196788"/>
            <a:ext cx="5324426" cy="4247293"/>
          </a:xfrm>
          <a:prstGeom prst="rect">
            <a:avLst/>
          </a:prstGeom>
        </p:spPr>
      </p:pic>
      <p:pic>
        <p:nvPicPr>
          <p:cNvPr id="6" name="Picture 5">
            <a:extLst>
              <a:ext uri="{FF2B5EF4-FFF2-40B4-BE49-F238E27FC236}">
                <a16:creationId xmlns:a16="http://schemas.microsoft.com/office/drawing/2014/main" id="{40D4607C-1699-37D9-1000-B72425EED35E}"/>
              </a:ext>
            </a:extLst>
          </p:cNvPr>
          <p:cNvPicPr>
            <a:picLocks noChangeAspect="1"/>
          </p:cNvPicPr>
          <p:nvPr/>
        </p:nvPicPr>
        <p:blipFill>
          <a:blip r:embed="rId4"/>
          <a:stretch>
            <a:fillRect/>
          </a:stretch>
        </p:blipFill>
        <p:spPr>
          <a:xfrm>
            <a:off x="6763871" y="992252"/>
            <a:ext cx="4612352" cy="4184866"/>
          </a:xfrm>
          <a:prstGeom prst="rect">
            <a:avLst/>
          </a:prstGeom>
        </p:spPr>
      </p:pic>
    </p:spTree>
    <p:extLst>
      <p:ext uri="{BB962C8B-B14F-4D97-AF65-F5344CB8AC3E}">
        <p14:creationId xmlns:p14="http://schemas.microsoft.com/office/powerpoint/2010/main" val="946519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54741"/>
          </a:xfrm>
        </p:spPr>
        <p:txBody>
          <a:bodyPr>
            <a:normAutofit fontScale="90000"/>
          </a:bodyPr>
          <a:lstStyle/>
          <a:p>
            <a:pPr algn="l"/>
            <a:r>
              <a:rPr lang="en-US" sz="3200" dirty="0">
                <a:latin typeface="Galano Grotesque Alt Medium" panose="00000600000000000000" pitchFamily="50" charset="0"/>
              </a:rPr>
              <a:t>Analysis of data based on product and seller details importance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015753"/>
            <a:ext cx="11818373" cy="1680881"/>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The customers who are strongly agreeing to see product and seller details on website is 87. The number of customers who are agreeing( which is the most among the group) to see product and seller details on the website is 101. </a:t>
            </a:r>
          </a:p>
          <a:p>
            <a:pPr algn="l"/>
            <a:r>
              <a:rPr lang="en-US" sz="1400" dirty="0">
                <a:latin typeface="Galano Grotesque Alt Medium" panose="00000600000000000000" pitchFamily="50" charset="0"/>
              </a:rPr>
              <a:t>2. 29(Dis-agree - 18, Strongly disagree - 11) customers prefer not to see product and seller information on the website. </a:t>
            </a:r>
          </a:p>
        </p:txBody>
      </p:sp>
      <p:pic>
        <p:nvPicPr>
          <p:cNvPr id="5" name="Picture 4">
            <a:extLst>
              <a:ext uri="{FF2B5EF4-FFF2-40B4-BE49-F238E27FC236}">
                <a16:creationId xmlns:a16="http://schemas.microsoft.com/office/drawing/2014/main" id="{4BD132E4-DBD3-5050-5F44-7D450FCCF288}"/>
              </a:ext>
            </a:extLst>
          </p:cNvPr>
          <p:cNvPicPr>
            <a:picLocks noChangeAspect="1"/>
          </p:cNvPicPr>
          <p:nvPr/>
        </p:nvPicPr>
        <p:blipFill>
          <a:blip r:embed="rId3"/>
          <a:stretch>
            <a:fillRect/>
          </a:stretch>
        </p:blipFill>
        <p:spPr>
          <a:xfrm>
            <a:off x="1694330" y="1264022"/>
            <a:ext cx="5580530" cy="3751731"/>
          </a:xfrm>
          <a:prstGeom prst="rect">
            <a:avLst/>
          </a:prstGeom>
        </p:spPr>
      </p:pic>
      <p:pic>
        <p:nvPicPr>
          <p:cNvPr id="6" name="Picture 5">
            <a:extLst>
              <a:ext uri="{FF2B5EF4-FFF2-40B4-BE49-F238E27FC236}">
                <a16:creationId xmlns:a16="http://schemas.microsoft.com/office/drawing/2014/main" id="{9ED0B73F-3983-038E-4C35-4C491898505B}"/>
              </a:ext>
            </a:extLst>
          </p:cNvPr>
          <p:cNvPicPr>
            <a:picLocks noChangeAspect="1"/>
          </p:cNvPicPr>
          <p:nvPr/>
        </p:nvPicPr>
        <p:blipFill>
          <a:blip r:embed="rId4"/>
          <a:stretch>
            <a:fillRect/>
          </a:stretch>
        </p:blipFill>
        <p:spPr>
          <a:xfrm>
            <a:off x="6780867" y="1000125"/>
            <a:ext cx="5037526" cy="4015628"/>
          </a:xfrm>
          <a:prstGeom prst="rect">
            <a:avLst/>
          </a:prstGeom>
        </p:spPr>
      </p:pic>
    </p:spTree>
    <p:extLst>
      <p:ext uri="{BB962C8B-B14F-4D97-AF65-F5344CB8AC3E}">
        <p14:creationId xmlns:p14="http://schemas.microsoft.com/office/powerpoint/2010/main" val="1205513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41294"/>
          </a:xfrm>
        </p:spPr>
        <p:txBody>
          <a:bodyPr>
            <a:normAutofit fontScale="90000"/>
          </a:bodyPr>
          <a:lstStyle/>
          <a:p>
            <a:pPr algn="l"/>
            <a:r>
              <a:rPr lang="en-US" sz="3200" dirty="0">
                <a:latin typeface="Galano Grotesque Alt Medium" panose="00000600000000000000" pitchFamily="50" charset="0"/>
              </a:rPr>
              <a:t>Analysis of data based on clear and relevant info importance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935071"/>
            <a:ext cx="11818373" cy="1761563"/>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The number of customers who find it important to show clear and relevant info on the website is 239(Agree - 132, Strongly Agree - 107). This would easily help them to make purchase decision. </a:t>
            </a:r>
          </a:p>
          <a:p>
            <a:pPr algn="l"/>
            <a:r>
              <a:rPr lang="en-US" sz="1400" dirty="0">
                <a:latin typeface="Galano Grotesque Alt Medium" panose="00000600000000000000" pitchFamily="50" charset="0"/>
              </a:rPr>
              <a:t>2. The number of customers who don't find it relevant to show clear and relevant info on the shopping website is 30(Strongly Disagree - 18, Disagree - 12).</a:t>
            </a:r>
          </a:p>
        </p:txBody>
      </p:sp>
      <p:pic>
        <p:nvPicPr>
          <p:cNvPr id="5" name="Picture 4">
            <a:extLst>
              <a:ext uri="{FF2B5EF4-FFF2-40B4-BE49-F238E27FC236}">
                <a16:creationId xmlns:a16="http://schemas.microsoft.com/office/drawing/2014/main" id="{FF6C1661-6836-B8A5-6670-2540A8BAE778}"/>
              </a:ext>
            </a:extLst>
          </p:cNvPr>
          <p:cNvPicPr>
            <a:picLocks noChangeAspect="1"/>
          </p:cNvPicPr>
          <p:nvPr/>
        </p:nvPicPr>
        <p:blipFill>
          <a:blip r:embed="rId3"/>
          <a:stretch>
            <a:fillRect/>
          </a:stretch>
        </p:blipFill>
        <p:spPr>
          <a:xfrm>
            <a:off x="1775013" y="1223682"/>
            <a:ext cx="5513294" cy="3829922"/>
          </a:xfrm>
          <a:prstGeom prst="rect">
            <a:avLst/>
          </a:prstGeom>
        </p:spPr>
      </p:pic>
      <p:pic>
        <p:nvPicPr>
          <p:cNvPr id="6" name="Picture 5">
            <a:extLst>
              <a:ext uri="{FF2B5EF4-FFF2-40B4-BE49-F238E27FC236}">
                <a16:creationId xmlns:a16="http://schemas.microsoft.com/office/drawing/2014/main" id="{1255B967-3244-7ACD-C962-9DC69738F854}"/>
              </a:ext>
            </a:extLst>
          </p:cNvPr>
          <p:cNvPicPr>
            <a:picLocks noChangeAspect="1"/>
          </p:cNvPicPr>
          <p:nvPr/>
        </p:nvPicPr>
        <p:blipFill>
          <a:blip r:embed="rId4"/>
          <a:stretch>
            <a:fillRect/>
          </a:stretch>
        </p:blipFill>
        <p:spPr>
          <a:xfrm>
            <a:off x="6974090" y="1207842"/>
            <a:ext cx="4844303" cy="3861602"/>
          </a:xfrm>
          <a:prstGeom prst="rect">
            <a:avLst/>
          </a:prstGeom>
        </p:spPr>
      </p:pic>
    </p:spTree>
    <p:extLst>
      <p:ext uri="{BB962C8B-B14F-4D97-AF65-F5344CB8AC3E}">
        <p14:creationId xmlns:p14="http://schemas.microsoft.com/office/powerpoint/2010/main" val="3071607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3">
            <a:duotone>
              <a:schemeClr val="bg2">
                <a:shade val="45000"/>
                <a:satMod val="135000"/>
              </a:schemeClr>
              <a:prstClr val="white"/>
            </a:duotone>
            <a:alphaModFix amt="35000"/>
          </a:blip>
          <a:srcRect t="10847" b="5198"/>
          <a:stretch/>
        </p:blipFill>
        <p:spPr>
          <a:xfrm>
            <a:off x="20" y="-3"/>
            <a:ext cx="12191979" cy="6858004"/>
          </a:xfrm>
          <a:prstGeom prst="rect">
            <a:avLst/>
          </a:prstGeom>
        </p:spPr>
      </p:pic>
      <p:grpSp>
        <p:nvGrpSpPr>
          <p:cNvPr id="9" name="Group 8">
            <a:extLst>
              <a:ext uri="{FF2B5EF4-FFF2-40B4-BE49-F238E27FC236}">
                <a16:creationId xmlns:a16="http://schemas.microsoft.com/office/drawing/2014/main" id="{503816F2-40D5-4C23-AF57-063E392361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DBF222D0-66E9-48F8-B249-75AF858DF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5312FABD-B1AF-4E20-A8BF-0A6F0C42C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E6E2E6E5-F3C0-4B1A-8CEF-1F057A280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850A45DB-9259-4551-88A8-0D3D3E4FD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615A3848-AC67-4C67-A516-2823179F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13BA5F40-CE6A-44DD-BBCE-EA36A12F3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2486025" y="991967"/>
            <a:ext cx="8574622" cy="567267"/>
          </a:xfrm>
        </p:spPr>
        <p:txBody>
          <a:bodyPr>
            <a:normAutofit fontScale="90000"/>
          </a:bodyPr>
          <a:lstStyle/>
          <a:p>
            <a:pPr algn="l"/>
            <a:r>
              <a:rPr lang="en-US" sz="3600" dirty="0">
                <a:latin typeface="Galano Grotesque Alt Medium" panose="00000600000000000000" pitchFamily="50" charset="0"/>
              </a:rPr>
              <a:t>Interpretation</a:t>
            </a:r>
            <a:r>
              <a:rPr lang="en-US" sz="3200" dirty="0">
                <a:latin typeface="Galano Grotesque Alt Medium" panose="00000600000000000000" pitchFamily="50" charset="0"/>
              </a:rPr>
              <a:t> of Problem Statement</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2482043" y="1664008"/>
            <a:ext cx="8720945" cy="3822391"/>
          </a:xfrm>
        </p:spPr>
        <p:txBody>
          <a:bodyPr>
            <a:normAutofit/>
          </a:bodyPr>
          <a:lstStyle/>
          <a:p>
            <a:pPr algn="l"/>
            <a:r>
              <a:rPr lang="en-US" sz="2000" dirty="0">
                <a:latin typeface="Galano Grotesque Alt Medium" panose="00000600000000000000" pitchFamily="50" charset="0"/>
              </a:rPr>
              <a:t>The data is collected from the Indian online shoppers. Results indicate the e-retail success factors, which are very much critical for customer satisfaction. </a:t>
            </a:r>
          </a:p>
          <a:p>
            <a:pPr algn="l"/>
            <a:r>
              <a:rPr lang="en-US" sz="2000" dirty="0">
                <a:latin typeface="Galano Grotesque Alt Medium" panose="00000600000000000000" pitchFamily="50" charset="0"/>
              </a:rPr>
              <a:t>	The aim of the case study is to analyze the collected data, to give findings and conclusions which would enable the e-tailers to identify the challenges and ways to improve the quality of online stores and enhance repeat purchase intention ( loyalty) of customers. </a:t>
            </a:r>
          </a:p>
        </p:txBody>
      </p:sp>
    </p:spTree>
    <p:extLst>
      <p:ext uri="{BB962C8B-B14F-4D97-AF65-F5344CB8AC3E}">
        <p14:creationId xmlns:p14="http://schemas.microsoft.com/office/powerpoint/2010/main" val="402132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03380"/>
          </a:xfrm>
        </p:spPr>
        <p:txBody>
          <a:bodyPr>
            <a:normAutofit/>
          </a:bodyPr>
          <a:lstStyle/>
          <a:p>
            <a:pPr algn="l"/>
            <a:r>
              <a:rPr lang="en-US" sz="3200" dirty="0">
                <a:latin typeface="Galano Grotesque Alt Medium" panose="00000600000000000000" pitchFamily="50" charset="0"/>
              </a:rPr>
              <a:t>Analysis of data based on ease of navigation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30906"/>
            <a:ext cx="11818373" cy="1465728"/>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The number of customers who prefer easy navigations on website is 246(Strongly Agree - 141, Agree - 105). This consists of around 91.43% of the total customers.</a:t>
            </a:r>
          </a:p>
          <a:p>
            <a:pPr algn="l"/>
            <a:r>
              <a:rPr lang="en-US" sz="1400" dirty="0">
                <a:latin typeface="Galano Grotesque Alt Medium" panose="00000600000000000000" pitchFamily="50" charset="0"/>
              </a:rPr>
              <a:t>2. The number of customers who don't prefer easy navigations on website is 23(Strongly Disagree - 18, Disagree - 5). </a:t>
            </a:r>
          </a:p>
        </p:txBody>
      </p:sp>
      <p:pic>
        <p:nvPicPr>
          <p:cNvPr id="5" name="Picture 4">
            <a:extLst>
              <a:ext uri="{FF2B5EF4-FFF2-40B4-BE49-F238E27FC236}">
                <a16:creationId xmlns:a16="http://schemas.microsoft.com/office/drawing/2014/main" id="{D2ADE6BE-63CA-55A4-D4DE-0F31503308C4}"/>
              </a:ext>
            </a:extLst>
          </p:cNvPr>
          <p:cNvPicPr>
            <a:picLocks noChangeAspect="1"/>
          </p:cNvPicPr>
          <p:nvPr/>
        </p:nvPicPr>
        <p:blipFill>
          <a:blip r:embed="rId3"/>
          <a:stretch>
            <a:fillRect/>
          </a:stretch>
        </p:blipFill>
        <p:spPr>
          <a:xfrm>
            <a:off x="1963271" y="993344"/>
            <a:ext cx="5310468" cy="3788227"/>
          </a:xfrm>
          <a:prstGeom prst="rect">
            <a:avLst/>
          </a:prstGeom>
        </p:spPr>
      </p:pic>
      <p:pic>
        <p:nvPicPr>
          <p:cNvPr id="6" name="Picture 5">
            <a:extLst>
              <a:ext uri="{FF2B5EF4-FFF2-40B4-BE49-F238E27FC236}">
                <a16:creationId xmlns:a16="http://schemas.microsoft.com/office/drawing/2014/main" id="{2DD9085E-EA87-91C3-F915-97B068B27A2E}"/>
              </a:ext>
            </a:extLst>
          </p:cNvPr>
          <p:cNvPicPr>
            <a:picLocks noChangeAspect="1"/>
          </p:cNvPicPr>
          <p:nvPr/>
        </p:nvPicPr>
        <p:blipFill>
          <a:blip r:embed="rId4"/>
          <a:stretch>
            <a:fillRect/>
          </a:stretch>
        </p:blipFill>
        <p:spPr>
          <a:xfrm>
            <a:off x="7273739" y="993344"/>
            <a:ext cx="4122084" cy="3538651"/>
          </a:xfrm>
          <a:prstGeom prst="rect">
            <a:avLst/>
          </a:prstGeom>
        </p:spPr>
      </p:pic>
    </p:spTree>
    <p:extLst>
      <p:ext uri="{BB962C8B-B14F-4D97-AF65-F5344CB8AC3E}">
        <p14:creationId xmlns:p14="http://schemas.microsoft.com/office/powerpoint/2010/main" val="416823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27847"/>
          </a:xfrm>
        </p:spPr>
        <p:txBody>
          <a:bodyPr>
            <a:normAutofit fontScale="90000"/>
          </a:bodyPr>
          <a:lstStyle/>
          <a:p>
            <a:pPr algn="l"/>
            <a:r>
              <a:rPr lang="en-US" sz="3200" dirty="0">
                <a:latin typeface="Galano Grotesque Alt Medium" panose="00000600000000000000" pitchFamily="50" charset="0"/>
              </a:rPr>
              <a:t>Analysis of data based on loading and processing speed</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150224"/>
            <a:ext cx="11818373" cy="1546410"/>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of the customers prefer fast loading and processing of the webpage contents(Strongly Agree - 115,Agree - 112). </a:t>
            </a:r>
          </a:p>
          <a:p>
            <a:pPr algn="l"/>
            <a:r>
              <a:rPr lang="en-US" sz="1400" dirty="0">
                <a:latin typeface="Galano Grotesque Alt Medium" panose="00000600000000000000" pitchFamily="50" charset="0"/>
              </a:rPr>
              <a:t>2. The number of customers who don't find it important about the loading and processing speed of the webpage content is 30(Strongly disagree - 12, Disagree - 18). 18 Customers are having indifferent opinion on loading and processing of the webpage content. </a:t>
            </a:r>
          </a:p>
        </p:txBody>
      </p:sp>
      <p:pic>
        <p:nvPicPr>
          <p:cNvPr id="63490" name="Picture 2">
            <a:extLst>
              <a:ext uri="{FF2B5EF4-FFF2-40B4-BE49-F238E27FC236}">
                <a16:creationId xmlns:a16="http://schemas.microsoft.com/office/drawing/2014/main" id="{AC62AF20-F10C-8246-A76E-FE108E936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271" y="1401684"/>
            <a:ext cx="5014632" cy="35837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4B6AFE4-3EFA-E7E1-6B7D-A34A7EFD4A21}"/>
              </a:ext>
            </a:extLst>
          </p:cNvPr>
          <p:cNvPicPr>
            <a:picLocks noChangeAspect="1"/>
          </p:cNvPicPr>
          <p:nvPr/>
        </p:nvPicPr>
        <p:blipFill>
          <a:blip r:embed="rId4"/>
          <a:stretch>
            <a:fillRect/>
          </a:stretch>
        </p:blipFill>
        <p:spPr>
          <a:xfrm>
            <a:off x="6630081" y="1305273"/>
            <a:ext cx="4622146" cy="3648030"/>
          </a:xfrm>
          <a:prstGeom prst="rect">
            <a:avLst/>
          </a:prstGeom>
        </p:spPr>
      </p:pic>
    </p:spTree>
    <p:extLst>
      <p:ext uri="{BB962C8B-B14F-4D97-AF65-F5344CB8AC3E}">
        <p14:creationId xmlns:p14="http://schemas.microsoft.com/office/powerpoint/2010/main" val="56013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03380"/>
          </a:xfrm>
        </p:spPr>
        <p:txBody>
          <a:bodyPr>
            <a:normAutofit/>
          </a:bodyPr>
          <a:lstStyle/>
          <a:p>
            <a:pPr algn="l"/>
            <a:r>
              <a:rPr lang="en-US" sz="3200" dirty="0">
                <a:latin typeface="Galano Grotesque Alt Medium" panose="00000600000000000000" pitchFamily="50" charset="0"/>
              </a:rPr>
              <a:t>Analysis of data based on U.I friendly website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854388"/>
            <a:ext cx="11818373" cy="1842246"/>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of the customers prefer user friendly website for online shopping(Strongly Agree - 189,Agree - 45). Only 11.15% of the customers don't give much importance to the website being user-friendly(Disagree - 12, Strongly disagree - 18). </a:t>
            </a:r>
          </a:p>
          <a:p>
            <a:pPr algn="l"/>
            <a:r>
              <a:rPr lang="en-US" sz="1400" dirty="0">
                <a:latin typeface="Galano Grotesque Alt Medium" panose="00000600000000000000" pitchFamily="50" charset="0"/>
              </a:rPr>
              <a:t>2. 5 customers are having indifferent opinion regarding the website being user-friendly cause it may differ according to various factors like, purpose, stage of purchase, website type etc.</a:t>
            </a:r>
          </a:p>
        </p:txBody>
      </p:sp>
      <p:pic>
        <p:nvPicPr>
          <p:cNvPr id="5" name="Picture 4">
            <a:extLst>
              <a:ext uri="{FF2B5EF4-FFF2-40B4-BE49-F238E27FC236}">
                <a16:creationId xmlns:a16="http://schemas.microsoft.com/office/drawing/2014/main" id="{A1806D91-1010-9F42-D27B-71F2C583E5E6}"/>
              </a:ext>
            </a:extLst>
          </p:cNvPr>
          <p:cNvPicPr>
            <a:picLocks noChangeAspect="1"/>
          </p:cNvPicPr>
          <p:nvPr/>
        </p:nvPicPr>
        <p:blipFill>
          <a:blip r:embed="rId3"/>
          <a:stretch>
            <a:fillRect/>
          </a:stretch>
        </p:blipFill>
        <p:spPr>
          <a:xfrm>
            <a:off x="1748117" y="925405"/>
            <a:ext cx="5619750" cy="4008853"/>
          </a:xfrm>
          <a:prstGeom prst="rect">
            <a:avLst/>
          </a:prstGeom>
        </p:spPr>
      </p:pic>
      <p:pic>
        <p:nvPicPr>
          <p:cNvPr id="6" name="Picture 5">
            <a:extLst>
              <a:ext uri="{FF2B5EF4-FFF2-40B4-BE49-F238E27FC236}">
                <a16:creationId xmlns:a16="http://schemas.microsoft.com/office/drawing/2014/main" id="{9F027AC7-7112-977B-B73D-E14EFF72E8BF}"/>
              </a:ext>
            </a:extLst>
          </p:cNvPr>
          <p:cNvPicPr>
            <a:picLocks noChangeAspect="1"/>
          </p:cNvPicPr>
          <p:nvPr/>
        </p:nvPicPr>
        <p:blipFill>
          <a:blip r:embed="rId4"/>
          <a:stretch>
            <a:fillRect/>
          </a:stretch>
        </p:blipFill>
        <p:spPr>
          <a:xfrm>
            <a:off x="6763871" y="1003458"/>
            <a:ext cx="4629753" cy="3733240"/>
          </a:xfrm>
          <a:prstGeom prst="rect">
            <a:avLst/>
          </a:prstGeom>
        </p:spPr>
      </p:pic>
    </p:spTree>
    <p:extLst>
      <p:ext uri="{BB962C8B-B14F-4D97-AF65-F5344CB8AC3E}">
        <p14:creationId xmlns:p14="http://schemas.microsoft.com/office/powerpoint/2010/main" val="3702166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1008530"/>
          </a:xfrm>
        </p:spPr>
        <p:txBody>
          <a:bodyPr>
            <a:normAutofit fontScale="90000"/>
          </a:bodyPr>
          <a:lstStyle/>
          <a:p>
            <a:pPr algn="l"/>
            <a:r>
              <a:rPr lang="en-US" sz="3200" dirty="0">
                <a:latin typeface="Galano Grotesque Alt Medium" panose="00000600000000000000" pitchFamily="50" charset="0"/>
              </a:rPr>
              <a:t>Analysis of data based on convenient payment methods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056094"/>
            <a:ext cx="11818373" cy="1640540"/>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88.85% of the total customers prefer convenient payment method for shopping online from a website(Strongly Agree - 159, Agree - 80). </a:t>
            </a:r>
          </a:p>
          <a:p>
            <a:pPr algn="l"/>
            <a:r>
              <a:rPr lang="en-US" sz="1400" dirty="0">
                <a:latin typeface="Galano Grotesque Alt Medium" panose="00000600000000000000" pitchFamily="50" charset="0"/>
              </a:rPr>
              <a:t>2. Only 11.15% of the population don't have preference for convenient payment method(Dis-agree - 30).</a:t>
            </a:r>
          </a:p>
        </p:txBody>
      </p:sp>
      <p:pic>
        <p:nvPicPr>
          <p:cNvPr id="5" name="Picture 4">
            <a:extLst>
              <a:ext uri="{FF2B5EF4-FFF2-40B4-BE49-F238E27FC236}">
                <a16:creationId xmlns:a16="http://schemas.microsoft.com/office/drawing/2014/main" id="{B478D172-D396-DE0E-A327-9F5068F2AB7D}"/>
              </a:ext>
            </a:extLst>
          </p:cNvPr>
          <p:cNvPicPr>
            <a:picLocks noChangeAspect="1"/>
          </p:cNvPicPr>
          <p:nvPr/>
        </p:nvPicPr>
        <p:blipFill>
          <a:blip r:embed="rId3"/>
          <a:stretch>
            <a:fillRect/>
          </a:stretch>
        </p:blipFill>
        <p:spPr>
          <a:xfrm>
            <a:off x="1963252" y="1290918"/>
            <a:ext cx="5553075" cy="3968598"/>
          </a:xfrm>
          <a:prstGeom prst="rect">
            <a:avLst/>
          </a:prstGeom>
        </p:spPr>
      </p:pic>
      <p:pic>
        <p:nvPicPr>
          <p:cNvPr id="6" name="Picture 5">
            <a:extLst>
              <a:ext uri="{FF2B5EF4-FFF2-40B4-BE49-F238E27FC236}">
                <a16:creationId xmlns:a16="http://schemas.microsoft.com/office/drawing/2014/main" id="{356A0A9E-7092-86E2-8151-D83A39B94568}"/>
              </a:ext>
            </a:extLst>
          </p:cNvPr>
          <p:cNvPicPr>
            <a:picLocks noChangeAspect="1"/>
          </p:cNvPicPr>
          <p:nvPr/>
        </p:nvPicPr>
        <p:blipFill>
          <a:blip r:embed="rId4"/>
          <a:stretch>
            <a:fillRect/>
          </a:stretch>
        </p:blipFill>
        <p:spPr>
          <a:xfrm>
            <a:off x="7516327" y="1317146"/>
            <a:ext cx="3706065" cy="3712719"/>
          </a:xfrm>
          <a:prstGeom prst="rect">
            <a:avLst/>
          </a:prstGeom>
        </p:spPr>
      </p:pic>
    </p:spTree>
    <p:extLst>
      <p:ext uri="{BB962C8B-B14F-4D97-AF65-F5344CB8AC3E}">
        <p14:creationId xmlns:p14="http://schemas.microsoft.com/office/powerpoint/2010/main" val="862285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14400"/>
          </a:xfrm>
        </p:spPr>
        <p:txBody>
          <a:bodyPr>
            <a:normAutofit fontScale="90000"/>
          </a:bodyPr>
          <a:lstStyle/>
          <a:p>
            <a:pPr algn="l"/>
            <a:r>
              <a:rPr lang="en-US" sz="3200" dirty="0">
                <a:latin typeface="Galano Grotesque Alt Medium" panose="00000600000000000000" pitchFamily="50" charset="0"/>
              </a:rPr>
              <a:t>Analysis of data based on trust on </a:t>
            </a:r>
            <a:r>
              <a:rPr lang="en-US" sz="3200" dirty="0" err="1">
                <a:latin typeface="Galano Grotesque Alt Medium" panose="00000600000000000000" pitchFamily="50" charset="0"/>
              </a:rPr>
              <a:t>ontime</a:t>
            </a:r>
            <a:r>
              <a:rPr lang="en-US" sz="3200" dirty="0">
                <a:latin typeface="Galano Grotesque Alt Medium" panose="00000600000000000000" pitchFamily="50" charset="0"/>
              </a:rPr>
              <a:t> fulfillment</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679576"/>
            <a:ext cx="11818373" cy="2017058"/>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of the customers like to have on time fulfillment for online shopping which consists of 84.39% of the total customers (Strongly Agree - 141, Agree - 86.</a:t>
            </a:r>
          </a:p>
          <a:p>
            <a:pPr algn="l"/>
            <a:r>
              <a:rPr lang="en-US" sz="1400" dirty="0">
                <a:latin typeface="Galano Grotesque Alt Medium" panose="00000600000000000000" pitchFamily="50" charset="0"/>
              </a:rPr>
              <a:t>2. 11.15% of the customers don't give much importance to on time fulfillment(Disagree - 30).</a:t>
            </a:r>
          </a:p>
          <a:p>
            <a:pPr algn="l"/>
            <a:r>
              <a:rPr lang="en-US" sz="1400" dirty="0">
                <a:latin typeface="Galano Grotesque Alt Medium" panose="00000600000000000000" pitchFamily="50" charset="0"/>
              </a:rPr>
              <a:t>3. 4.46% of the customers are having indifferent opinion on time fulfillment for online shopping. </a:t>
            </a:r>
          </a:p>
        </p:txBody>
      </p:sp>
      <p:pic>
        <p:nvPicPr>
          <p:cNvPr id="5" name="Picture 4">
            <a:extLst>
              <a:ext uri="{FF2B5EF4-FFF2-40B4-BE49-F238E27FC236}">
                <a16:creationId xmlns:a16="http://schemas.microsoft.com/office/drawing/2014/main" id="{A05BE6C6-81A8-4725-0DE0-0862402E0616}"/>
              </a:ext>
            </a:extLst>
          </p:cNvPr>
          <p:cNvPicPr>
            <a:picLocks noChangeAspect="1"/>
          </p:cNvPicPr>
          <p:nvPr/>
        </p:nvPicPr>
        <p:blipFill>
          <a:blip r:embed="rId3"/>
          <a:stretch>
            <a:fillRect/>
          </a:stretch>
        </p:blipFill>
        <p:spPr>
          <a:xfrm>
            <a:off x="1963271" y="1358176"/>
            <a:ext cx="5190004" cy="3709123"/>
          </a:xfrm>
          <a:prstGeom prst="rect">
            <a:avLst/>
          </a:prstGeom>
        </p:spPr>
      </p:pic>
      <p:pic>
        <p:nvPicPr>
          <p:cNvPr id="6" name="Picture 5">
            <a:extLst>
              <a:ext uri="{FF2B5EF4-FFF2-40B4-BE49-F238E27FC236}">
                <a16:creationId xmlns:a16="http://schemas.microsoft.com/office/drawing/2014/main" id="{DEC50E34-AAE2-D482-FCD2-075A807CE97A}"/>
              </a:ext>
            </a:extLst>
          </p:cNvPr>
          <p:cNvPicPr>
            <a:picLocks noChangeAspect="1"/>
          </p:cNvPicPr>
          <p:nvPr/>
        </p:nvPicPr>
        <p:blipFill>
          <a:blip r:embed="rId4"/>
          <a:stretch>
            <a:fillRect/>
          </a:stretch>
        </p:blipFill>
        <p:spPr>
          <a:xfrm>
            <a:off x="7315200" y="1223658"/>
            <a:ext cx="3884238" cy="3512812"/>
          </a:xfrm>
          <a:prstGeom prst="rect">
            <a:avLst/>
          </a:prstGeom>
        </p:spPr>
      </p:pic>
    </p:spTree>
    <p:extLst>
      <p:ext uri="{BB962C8B-B14F-4D97-AF65-F5344CB8AC3E}">
        <p14:creationId xmlns:p14="http://schemas.microsoft.com/office/powerpoint/2010/main" val="3167743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41294"/>
          </a:xfrm>
        </p:spPr>
        <p:txBody>
          <a:bodyPr>
            <a:normAutofit fontScale="90000"/>
          </a:bodyPr>
          <a:lstStyle/>
          <a:p>
            <a:pPr algn="l"/>
            <a:r>
              <a:rPr lang="en-US" sz="3200" dirty="0">
                <a:latin typeface="Galano Grotesque Alt Medium" panose="00000600000000000000" pitchFamily="50" charset="0"/>
              </a:rPr>
              <a:t>Analysis of data based on empathy or readiness to assist</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733365"/>
            <a:ext cx="11818373" cy="1963269"/>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1. Customers who prefer online stores on their empathy or readiness to assist consists of 87.73% of total customers(Strongly Agree - 194, Agree - 42).</a:t>
            </a:r>
          </a:p>
          <a:p>
            <a:pPr algn="l"/>
            <a:r>
              <a:rPr lang="en-US" sz="1600" dirty="0">
                <a:latin typeface="Galano Grotesque Alt Medium" panose="00000600000000000000" pitchFamily="50" charset="0"/>
              </a:rPr>
              <a:t>2. Only 6.69% of the customers don't give much importance to the assisting mentality of the service or support team of online store(Strongly Disagree - 18). 15 customers are having indifferent opinions since it may differ according to their purpose of shopping, things they shop online etc.</a:t>
            </a:r>
          </a:p>
        </p:txBody>
      </p:sp>
      <p:pic>
        <p:nvPicPr>
          <p:cNvPr id="5" name="Picture 4">
            <a:extLst>
              <a:ext uri="{FF2B5EF4-FFF2-40B4-BE49-F238E27FC236}">
                <a16:creationId xmlns:a16="http://schemas.microsoft.com/office/drawing/2014/main" id="{FB8D47B6-225A-1158-6AC1-3E9BF9B8DA62}"/>
              </a:ext>
            </a:extLst>
          </p:cNvPr>
          <p:cNvPicPr>
            <a:picLocks noChangeAspect="1"/>
          </p:cNvPicPr>
          <p:nvPr/>
        </p:nvPicPr>
        <p:blipFill>
          <a:blip r:embed="rId3"/>
          <a:stretch>
            <a:fillRect/>
          </a:stretch>
        </p:blipFill>
        <p:spPr>
          <a:xfrm>
            <a:off x="1963271" y="1299531"/>
            <a:ext cx="5270108" cy="3759436"/>
          </a:xfrm>
          <a:prstGeom prst="rect">
            <a:avLst/>
          </a:prstGeom>
        </p:spPr>
      </p:pic>
      <p:pic>
        <p:nvPicPr>
          <p:cNvPr id="6" name="Picture 5">
            <a:extLst>
              <a:ext uri="{FF2B5EF4-FFF2-40B4-BE49-F238E27FC236}">
                <a16:creationId xmlns:a16="http://schemas.microsoft.com/office/drawing/2014/main" id="{0F5E764E-070E-95B6-7FA0-D80B2B11A330}"/>
              </a:ext>
            </a:extLst>
          </p:cNvPr>
          <p:cNvPicPr>
            <a:picLocks noChangeAspect="1"/>
          </p:cNvPicPr>
          <p:nvPr/>
        </p:nvPicPr>
        <p:blipFill>
          <a:blip r:embed="rId4"/>
          <a:stretch>
            <a:fillRect/>
          </a:stretch>
        </p:blipFill>
        <p:spPr>
          <a:xfrm>
            <a:off x="6763871" y="1299531"/>
            <a:ext cx="4366951" cy="3531534"/>
          </a:xfrm>
          <a:prstGeom prst="rect">
            <a:avLst/>
          </a:prstGeom>
        </p:spPr>
      </p:pic>
    </p:spTree>
    <p:extLst>
      <p:ext uri="{BB962C8B-B14F-4D97-AF65-F5344CB8AC3E}">
        <p14:creationId xmlns:p14="http://schemas.microsoft.com/office/powerpoint/2010/main" val="2879398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03380"/>
          </a:xfrm>
        </p:spPr>
        <p:txBody>
          <a:bodyPr>
            <a:normAutofit/>
          </a:bodyPr>
          <a:lstStyle/>
          <a:p>
            <a:pPr algn="l"/>
            <a:r>
              <a:rPr lang="en-US" sz="3200" dirty="0">
                <a:latin typeface="Galano Grotesque Alt Medium" panose="00000600000000000000" pitchFamily="50" charset="0"/>
              </a:rPr>
              <a:t>Analysis of data based on privacy guarantee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04012"/>
            <a:ext cx="11818373" cy="1492622"/>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90.33% of the customers prefer guaranteed privacy on online shopping websites.(Strongly Agree - 185, Agree - 58).</a:t>
            </a:r>
          </a:p>
          <a:p>
            <a:pPr algn="l"/>
            <a:r>
              <a:rPr lang="en-US" sz="1400" dirty="0">
                <a:latin typeface="Galano Grotesque Alt Medium" panose="00000600000000000000" pitchFamily="50" charset="0"/>
              </a:rPr>
              <a:t>2. Only 9.67% of the customers are having indifference opinion on privacy guarantee provided by the online stores. </a:t>
            </a:r>
          </a:p>
        </p:txBody>
      </p:sp>
      <p:pic>
        <p:nvPicPr>
          <p:cNvPr id="5" name="Picture 4">
            <a:extLst>
              <a:ext uri="{FF2B5EF4-FFF2-40B4-BE49-F238E27FC236}">
                <a16:creationId xmlns:a16="http://schemas.microsoft.com/office/drawing/2014/main" id="{E4F5BADE-BF25-5E6D-1B71-88974804B7C6}"/>
              </a:ext>
            </a:extLst>
          </p:cNvPr>
          <p:cNvPicPr>
            <a:picLocks noChangeAspect="1"/>
          </p:cNvPicPr>
          <p:nvPr/>
        </p:nvPicPr>
        <p:blipFill>
          <a:blip r:embed="rId3"/>
          <a:stretch>
            <a:fillRect/>
          </a:stretch>
        </p:blipFill>
        <p:spPr>
          <a:xfrm>
            <a:off x="1963271" y="975940"/>
            <a:ext cx="5486400" cy="4228072"/>
          </a:xfrm>
          <a:prstGeom prst="rect">
            <a:avLst/>
          </a:prstGeom>
        </p:spPr>
      </p:pic>
      <p:pic>
        <p:nvPicPr>
          <p:cNvPr id="6" name="Picture 5">
            <a:extLst>
              <a:ext uri="{FF2B5EF4-FFF2-40B4-BE49-F238E27FC236}">
                <a16:creationId xmlns:a16="http://schemas.microsoft.com/office/drawing/2014/main" id="{09C0D87E-C33C-8452-37E3-AB771B2C11D5}"/>
              </a:ext>
            </a:extLst>
          </p:cNvPr>
          <p:cNvPicPr>
            <a:picLocks noChangeAspect="1"/>
          </p:cNvPicPr>
          <p:nvPr/>
        </p:nvPicPr>
        <p:blipFill>
          <a:blip r:embed="rId4"/>
          <a:stretch>
            <a:fillRect/>
          </a:stretch>
        </p:blipFill>
        <p:spPr>
          <a:xfrm>
            <a:off x="6871446" y="1027906"/>
            <a:ext cx="4574801" cy="3832941"/>
          </a:xfrm>
          <a:prstGeom prst="rect">
            <a:avLst/>
          </a:prstGeom>
        </p:spPr>
      </p:pic>
    </p:spTree>
    <p:extLst>
      <p:ext uri="{BB962C8B-B14F-4D97-AF65-F5344CB8AC3E}">
        <p14:creationId xmlns:p14="http://schemas.microsoft.com/office/powerpoint/2010/main" val="3299614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availability of several communication channels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840941"/>
            <a:ext cx="11818373" cy="1855693"/>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of the customers prefer multiple communication channel for an online store which consists of 90.33% of total customers(Strongly Agree - 149, Agree - 94). </a:t>
            </a:r>
          </a:p>
          <a:p>
            <a:pPr algn="l"/>
            <a:r>
              <a:rPr lang="en-US" sz="1400" dirty="0">
                <a:latin typeface="Galano Grotesque Alt Medium" panose="00000600000000000000" pitchFamily="50" charset="0"/>
              </a:rPr>
              <a:t>2. Only 4.09% of the customers don't give much importance to the availability of multiple channels of communication for an online store(Strongly Disagree - 11). The number of customers having indifferent opinion about the availability of multiple channels of communication is 15.</a:t>
            </a:r>
          </a:p>
        </p:txBody>
      </p:sp>
      <p:pic>
        <p:nvPicPr>
          <p:cNvPr id="5" name="Picture 4">
            <a:extLst>
              <a:ext uri="{FF2B5EF4-FFF2-40B4-BE49-F238E27FC236}">
                <a16:creationId xmlns:a16="http://schemas.microsoft.com/office/drawing/2014/main" id="{5D99FB0F-26FA-F137-E178-14F8FE71D318}"/>
              </a:ext>
            </a:extLst>
          </p:cNvPr>
          <p:cNvPicPr>
            <a:picLocks noChangeAspect="1"/>
          </p:cNvPicPr>
          <p:nvPr/>
        </p:nvPicPr>
        <p:blipFill>
          <a:blip r:embed="rId3"/>
          <a:stretch>
            <a:fillRect/>
          </a:stretch>
        </p:blipFill>
        <p:spPr>
          <a:xfrm>
            <a:off x="1963252" y="1264024"/>
            <a:ext cx="5429347" cy="3873029"/>
          </a:xfrm>
          <a:prstGeom prst="rect">
            <a:avLst/>
          </a:prstGeom>
        </p:spPr>
      </p:pic>
      <p:pic>
        <p:nvPicPr>
          <p:cNvPr id="6" name="Picture 5">
            <a:extLst>
              <a:ext uri="{FF2B5EF4-FFF2-40B4-BE49-F238E27FC236}">
                <a16:creationId xmlns:a16="http://schemas.microsoft.com/office/drawing/2014/main" id="{E6B2D8B6-DD06-EAC3-51A3-C06308F65F85}"/>
              </a:ext>
            </a:extLst>
          </p:cNvPr>
          <p:cNvPicPr>
            <a:picLocks noChangeAspect="1"/>
          </p:cNvPicPr>
          <p:nvPr/>
        </p:nvPicPr>
        <p:blipFill>
          <a:blip r:embed="rId4"/>
          <a:stretch>
            <a:fillRect/>
          </a:stretch>
        </p:blipFill>
        <p:spPr>
          <a:xfrm>
            <a:off x="6888985" y="1264024"/>
            <a:ext cx="4186518" cy="3743713"/>
          </a:xfrm>
          <a:prstGeom prst="rect">
            <a:avLst/>
          </a:prstGeom>
        </p:spPr>
      </p:pic>
    </p:spTree>
    <p:extLst>
      <p:ext uri="{BB962C8B-B14F-4D97-AF65-F5344CB8AC3E}">
        <p14:creationId xmlns:p14="http://schemas.microsoft.com/office/powerpoint/2010/main" val="1650450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14400"/>
          </a:xfrm>
        </p:spPr>
        <p:txBody>
          <a:bodyPr>
            <a:normAutofit fontScale="90000"/>
          </a:bodyPr>
          <a:lstStyle/>
          <a:p>
            <a:pPr algn="l"/>
            <a:r>
              <a:rPr lang="en-US" sz="3200" dirty="0">
                <a:latin typeface="Galano Grotesque Alt Medium" panose="00000600000000000000" pitchFamily="50" charset="0"/>
              </a:rPr>
              <a:t>Analysis of data based on having monetary benefits and discounts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840941"/>
            <a:ext cx="11818373" cy="1855693"/>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70.63% of the customers like to have monetary benefits and discounts when then shop online from an online store(Strongly Agree - 105, Agree - 85).</a:t>
            </a:r>
          </a:p>
          <a:p>
            <a:pPr algn="l"/>
            <a:r>
              <a:rPr lang="en-US" sz="1400" dirty="0">
                <a:latin typeface="Galano Grotesque Alt Medium" panose="00000600000000000000" pitchFamily="50" charset="0"/>
              </a:rPr>
              <a:t>2. 10.78% of the customers don't give much importance to the monetary benefits and discounts provided by the online stores while shopping online.(Strongly Disagree - 18, Disagree - 11). 50 Customers are having indifferent opinion on online stores providing monetary benefits and discounts during online shopping. </a:t>
            </a:r>
          </a:p>
        </p:txBody>
      </p:sp>
      <p:pic>
        <p:nvPicPr>
          <p:cNvPr id="5" name="Picture 4">
            <a:extLst>
              <a:ext uri="{FF2B5EF4-FFF2-40B4-BE49-F238E27FC236}">
                <a16:creationId xmlns:a16="http://schemas.microsoft.com/office/drawing/2014/main" id="{9C4AC5F7-EACA-9E2B-9992-396FFA1A471B}"/>
              </a:ext>
            </a:extLst>
          </p:cNvPr>
          <p:cNvPicPr>
            <a:picLocks noChangeAspect="1"/>
          </p:cNvPicPr>
          <p:nvPr/>
        </p:nvPicPr>
        <p:blipFill>
          <a:blip r:embed="rId3"/>
          <a:stretch>
            <a:fillRect/>
          </a:stretch>
        </p:blipFill>
        <p:spPr>
          <a:xfrm>
            <a:off x="1963271" y="1274780"/>
            <a:ext cx="5074574" cy="3619952"/>
          </a:xfrm>
          <a:prstGeom prst="rect">
            <a:avLst/>
          </a:prstGeom>
        </p:spPr>
      </p:pic>
      <p:pic>
        <p:nvPicPr>
          <p:cNvPr id="6" name="Picture 5">
            <a:extLst>
              <a:ext uri="{FF2B5EF4-FFF2-40B4-BE49-F238E27FC236}">
                <a16:creationId xmlns:a16="http://schemas.microsoft.com/office/drawing/2014/main" id="{123CD1BB-43AC-1966-1638-8E4B50D05E44}"/>
              </a:ext>
            </a:extLst>
          </p:cNvPr>
          <p:cNvPicPr>
            <a:picLocks noChangeAspect="1"/>
          </p:cNvPicPr>
          <p:nvPr/>
        </p:nvPicPr>
        <p:blipFill>
          <a:blip r:embed="rId4"/>
          <a:stretch>
            <a:fillRect/>
          </a:stretch>
        </p:blipFill>
        <p:spPr>
          <a:xfrm>
            <a:off x="6395403" y="1218136"/>
            <a:ext cx="4275162" cy="3733240"/>
          </a:xfrm>
          <a:prstGeom prst="rect">
            <a:avLst/>
          </a:prstGeom>
        </p:spPr>
      </p:pic>
    </p:spTree>
    <p:extLst>
      <p:ext uri="{BB962C8B-B14F-4D97-AF65-F5344CB8AC3E}">
        <p14:creationId xmlns:p14="http://schemas.microsoft.com/office/powerpoint/2010/main" val="286371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41294"/>
          </a:xfrm>
        </p:spPr>
        <p:txBody>
          <a:bodyPr>
            <a:normAutofit fontScale="90000"/>
          </a:bodyPr>
          <a:lstStyle/>
          <a:p>
            <a:pPr algn="l"/>
            <a:r>
              <a:rPr lang="en-US" sz="3200" dirty="0">
                <a:latin typeface="Galano Grotesque Alt Medium" panose="00000600000000000000" pitchFamily="50" charset="0"/>
              </a:rPr>
              <a:t>Analysis of data based on enjoyment in shopping online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881282"/>
            <a:ext cx="11818373" cy="1815352"/>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86 customers are strongly agreeing to online stores should give much importance to enjoyment of a customer during online shopping. 59 Customers are just agreeing to this opinion.</a:t>
            </a:r>
          </a:p>
          <a:p>
            <a:pPr algn="l"/>
            <a:r>
              <a:rPr lang="en-US" sz="1400" dirty="0">
                <a:latin typeface="Galano Grotesque Alt Medium" panose="00000600000000000000" pitchFamily="50" charset="0"/>
              </a:rPr>
              <a:t>2. 75 customers are having indifferent opinion about the importance of enjoyment in online shopping from an online store. </a:t>
            </a:r>
          </a:p>
          <a:p>
            <a:pPr algn="l"/>
            <a:r>
              <a:rPr lang="en-US" sz="1400" dirty="0">
                <a:latin typeface="Galano Grotesque Alt Medium" panose="00000600000000000000" pitchFamily="50" charset="0"/>
              </a:rPr>
              <a:t>3. 18.21% of the customers are not giving much importance to the enjoyment during online shopping(Strongly Disagree - 30, Disagree - 19).</a:t>
            </a:r>
          </a:p>
        </p:txBody>
      </p:sp>
      <p:pic>
        <p:nvPicPr>
          <p:cNvPr id="5" name="Picture 4">
            <a:extLst>
              <a:ext uri="{FF2B5EF4-FFF2-40B4-BE49-F238E27FC236}">
                <a16:creationId xmlns:a16="http://schemas.microsoft.com/office/drawing/2014/main" id="{AC67B4E6-96DF-4DB2-F05A-01CA5D1FD06A}"/>
              </a:ext>
            </a:extLst>
          </p:cNvPr>
          <p:cNvPicPr>
            <a:picLocks noChangeAspect="1"/>
          </p:cNvPicPr>
          <p:nvPr/>
        </p:nvPicPr>
        <p:blipFill>
          <a:blip r:embed="rId3"/>
          <a:stretch>
            <a:fillRect/>
          </a:stretch>
        </p:blipFill>
        <p:spPr>
          <a:xfrm>
            <a:off x="1963271" y="1344662"/>
            <a:ext cx="4918822" cy="3536620"/>
          </a:xfrm>
          <a:prstGeom prst="rect">
            <a:avLst/>
          </a:prstGeom>
        </p:spPr>
      </p:pic>
      <p:pic>
        <p:nvPicPr>
          <p:cNvPr id="6" name="Picture 5">
            <a:extLst>
              <a:ext uri="{FF2B5EF4-FFF2-40B4-BE49-F238E27FC236}">
                <a16:creationId xmlns:a16="http://schemas.microsoft.com/office/drawing/2014/main" id="{AE69C327-29DE-EA92-6F9E-61AD0269BFA7}"/>
              </a:ext>
            </a:extLst>
          </p:cNvPr>
          <p:cNvPicPr>
            <a:picLocks noChangeAspect="1"/>
          </p:cNvPicPr>
          <p:nvPr/>
        </p:nvPicPr>
        <p:blipFill>
          <a:blip r:embed="rId4"/>
          <a:stretch>
            <a:fillRect/>
          </a:stretch>
        </p:blipFill>
        <p:spPr>
          <a:xfrm>
            <a:off x="6266308" y="1223682"/>
            <a:ext cx="4159624" cy="3719664"/>
          </a:xfrm>
          <a:prstGeom prst="rect">
            <a:avLst/>
          </a:prstGeom>
        </p:spPr>
      </p:pic>
    </p:spTree>
    <p:extLst>
      <p:ext uri="{BB962C8B-B14F-4D97-AF65-F5344CB8AC3E}">
        <p14:creationId xmlns:p14="http://schemas.microsoft.com/office/powerpoint/2010/main" val="2915122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2486025" y="991967"/>
            <a:ext cx="8574622" cy="567267"/>
          </a:xfrm>
        </p:spPr>
        <p:txBody>
          <a:bodyPr>
            <a:normAutofit fontScale="90000"/>
          </a:bodyPr>
          <a:lstStyle/>
          <a:p>
            <a:pPr algn="l"/>
            <a:r>
              <a:rPr lang="en-US" sz="3200" dirty="0">
                <a:latin typeface="Galano Grotesque Alt Medium" panose="00000600000000000000" pitchFamily="50" charset="0"/>
              </a:rPr>
              <a:t>EDA Steps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2482043" y="1664008"/>
            <a:ext cx="8720945" cy="3822391"/>
          </a:xfrm>
        </p:spPr>
        <p:txBody>
          <a:bodyPr>
            <a:normAutofit/>
          </a:bodyPr>
          <a:lstStyle/>
          <a:p>
            <a:pPr marL="457200" indent="-457200" algn="l">
              <a:buAutoNum type="arabicPeriod"/>
            </a:pPr>
            <a:r>
              <a:rPr lang="en-US" sz="2000" dirty="0">
                <a:latin typeface="Galano Grotesque Alt Medium" panose="00000600000000000000" pitchFamily="50" charset="0"/>
              </a:rPr>
              <a:t>Loading the dataset</a:t>
            </a:r>
          </a:p>
          <a:p>
            <a:pPr marL="457200" indent="-457200" algn="l">
              <a:buAutoNum type="arabicPeriod"/>
            </a:pPr>
            <a:r>
              <a:rPr lang="en-US" sz="2000" dirty="0">
                <a:latin typeface="Galano Grotesque Alt Medium" panose="00000600000000000000" pitchFamily="50" charset="0"/>
              </a:rPr>
              <a:t>Analyzing the shape(rows and columns) and type of data.</a:t>
            </a:r>
          </a:p>
          <a:p>
            <a:pPr marL="457200" indent="-457200" algn="l">
              <a:buAutoNum type="arabicPeriod"/>
            </a:pPr>
            <a:r>
              <a:rPr lang="en-US" sz="2000" dirty="0">
                <a:latin typeface="Galano Grotesque Alt Medium" panose="00000600000000000000" pitchFamily="50" charset="0"/>
              </a:rPr>
              <a:t>Checking for missing values in dataset.</a:t>
            </a:r>
          </a:p>
          <a:p>
            <a:pPr marL="457200" indent="-457200" algn="l">
              <a:buAutoNum type="arabicPeriod"/>
            </a:pPr>
            <a:r>
              <a:rPr lang="en-US" sz="2000" dirty="0">
                <a:latin typeface="Galano Grotesque Alt Medium" panose="00000600000000000000" pitchFamily="50" charset="0"/>
              </a:rPr>
              <a:t>Data Visualization.</a:t>
            </a:r>
          </a:p>
          <a:p>
            <a:pPr marL="457200" indent="-457200" algn="l">
              <a:buAutoNum type="arabicPeriod"/>
            </a:pPr>
            <a:r>
              <a:rPr lang="en-US" sz="2000" dirty="0">
                <a:latin typeface="Galano Grotesque Alt Medium" panose="00000600000000000000" pitchFamily="50" charset="0"/>
              </a:rPr>
              <a:t>Statistical Summary of data (Describe of data.)</a:t>
            </a:r>
          </a:p>
          <a:p>
            <a:pPr marL="457200" indent="-457200" algn="l">
              <a:buAutoNum type="arabicPeriod"/>
            </a:pPr>
            <a:r>
              <a:rPr lang="en-US" sz="2000" dirty="0">
                <a:latin typeface="Galano Grotesque Alt Medium" panose="00000600000000000000" pitchFamily="50" charset="0"/>
              </a:rPr>
              <a:t>Correlation of variables in data.</a:t>
            </a:r>
          </a:p>
          <a:p>
            <a:pPr marL="457200" indent="-457200" algn="l">
              <a:buAutoNum type="arabicPeriod"/>
            </a:pPr>
            <a:r>
              <a:rPr lang="en-US" sz="2000" dirty="0">
                <a:latin typeface="Galano Grotesque Alt Medium" panose="00000600000000000000" pitchFamily="50" charset="0"/>
              </a:rPr>
              <a:t>Findings and Conclusion.</a:t>
            </a:r>
          </a:p>
        </p:txBody>
      </p:sp>
    </p:spTree>
    <p:extLst>
      <p:ext uri="{BB962C8B-B14F-4D97-AF65-F5344CB8AC3E}">
        <p14:creationId xmlns:p14="http://schemas.microsoft.com/office/powerpoint/2010/main" val="526748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03380"/>
          </a:xfrm>
        </p:spPr>
        <p:txBody>
          <a:bodyPr>
            <a:normAutofit fontScale="90000"/>
          </a:bodyPr>
          <a:lstStyle/>
          <a:p>
            <a:pPr algn="l"/>
            <a:r>
              <a:rPr lang="en-US" sz="3200" dirty="0">
                <a:latin typeface="Galano Grotesque Alt Medium" panose="00000600000000000000" pitchFamily="50" charset="0"/>
              </a:rPr>
              <a:t>Analysis of data based on convenient and flexible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177119"/>
            <a:ext cx="11818373" cy="1519516"/>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83.28% of the customers consider online shopping is convenient and flexible(Strongly Agree - 146,Agree - 78). </a:t>
            </a:r>
          </a:p>
          <a:p>
            <a:pPr algn="l"/>
            <a:r>
              <a:rPr lang="en-US" sz="1400" dirty="0">
                <a:latin typeface="Galano Grotesque Alt Medium" panose="00000600000000000000" pitchFamily="50" charset="0"/>
              </a:rPr>
              <a:t>2. Only 4.46% of the customers is not agreeing to the opinion of online </a:t>
            </a:r>
            <a:r>
              <a:rPr lang="en-US" sz="1400" dirty="0" err="1">
                <a:latin typeface="Galano Grotesque Alt Medium" panose="00000600000000000000" pitchFamily="50" charset="0"/>
              </a:rPr>
              <a:t>shpping</a:t>
            </a:r>
            <a:r>
              <a:rPr lang="en-US" sz="1400" dirty="0">
                <a:latin typeface="Galano Grotesque Alt Medium" panose="00000600000000000000" pitchFamily="50" charset="0"/>
              </a:rPr>
              <a:t> is convenient and flexible(Disagree - 12). 12.27% of customers are having indifferent opinion(33 customers).</a:t>
            </a:r>
          </a:p>
        </p:txBody>
      </p:sp>
      <p:pic>
        <p:nvPicPr>
          <p:cNvPr id="5" name="Picture 4">
            <a:extLst>
              <a:ext uri="{FF2B5EF4-FFF2-40B4-BE49-F238E27FC236}">
                <a16:creationId xmlns:a16="http://schemas.microsoft.com/office/drawing/2014/main" id="{218AEE78-2CE1-0774-F718-EA8327CBFB2A}"/>
              </a:ext>
            </a:extLst>
          </p:cNvPr>
          <p:cNvPicPr>
            <a:picLocks noChangeAspect="1"/>
          </p:cNvPicPr>
          <p:nvPr/>
        </p:nvPicPr>
        <p:blipFill>
          <a:blip r:embed="rId3"/>
          <a:stretch>
            <a:fillRect/>
          </a:stretch>
        </p:blipFill>
        <p:spPr>
          <a:xfrm>
            <a:off x="1963271" y="1056568"/>
            <a:ext cx="5216899" cy="3728344"/>
          </a:xfrm>
          <a:prstGeom prst="rect">
            <a:avLst/>
          </a:prstGeom>
        </p:spPr>
      </p:pic>
      <p:pic>
        <p:nvPicPr>
          <p:cNvPr id="6" name="Picture 5">
            <a:extLst>
              <a:ext uri="{FF2B5EF4-FFF2-40B4-BE49-F238E27FC236}">
                <a16:creationId xmlns:a16="http://schemas.microsoft.com/office/drawing/2014/main" id="{D818DFC7-B8AB-2043-69D4-0AA899F32935}"/>
              </a:ext>
            </a:extLst>
          </p:cNvPr>
          <p:cNvPicPr>
            <a:picLocks noChangeAspect="1"/>
          </p:cNvPicPr>
          <p:nvPr/>
        </p:nvPicPr>
        <p:blipFill>
          <a:blip r:embed="rId4"/>
          <a:stretch>
            <a:fillRect/>
          </a:stretch>
        </p:blipFill>
        <p:spPr>
          <a:xfrm>
            <a:off x="6763871" y="1056568"/>
            <a:ext cx="4306700" cy="3869788"/>
          </a:xfrm>
          <a:prstGeom prst="rect">
            <a:avLst/>
          </a:prstGeom>
        </p:spPr>
      </p:pic>
    </p:spTree>
    <p:extLst>
      <p:ext uri="{BB962C8B-B14F-4D97-AF65-F5344CB8AC3E}">
        <p14:creationId xmlns:p14="http://schemas.microsoft.com/office/powerpoint/2010/main" val="3425373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27847"/>
          </a:xfrm>
        </p:spPr>
        <p:txBody>
          <a:bodyPr>
            <a:normAutofit fontScale="90000"/>
          </a:bodyPr>
          <a:lstStyle/>
          <a:p>
            <a:pPr algn="l"/>
            <a:r>
              <a:rPr lang="en-US" sz="3200" dirty="0">
                <a:latin typeface="Galano Grotesque Alt Medium" panose="00000600000000000000" pitchFamily="50" charset="0"/>
              </a:rPr>
              <a:t>Analysis of data based on return replacement policy importance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706471"/>
            <a:ext cx="11818373" cy="1990163"/>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1. 92.57% of customers give much importance to return and replacement policy of an online store(Strongly Agree - 198, Agree - 51). Because the products are not analyzed by the physical appearances and quality and products may not be the same as on images when they arrive.</a:t>
            </a:r>
          </a:p>
          <a:p>
            <a:pPr algn="l"/>
            <a:r>
              <a:rPr lang="en-US" sz="1600" dirty="0">
                <a:latin typeface="Galano Grotesque Alt Medium" panose="00000600000000000000" pitchFamily="50" charset="0"/>
              </a:rPr>
              <a:t>2. 7.43% of the customers are not giving much importance to return and replacement policy of an online store while shopping online.(Disagree - 20).</a:t>
            </a:r>
          </a:p>
        </p:txBody>
      </p:sp>
      <p:pic>
        <p:nvPicPr>
          <p:cNvPr id="53250" name="Picture 2">
            <a:extLst>
              <a:ext uri="{FF2B5EF4-FFF2-40B4-BE49-F238E27FC236}">
                <a16:creationId xmlns:a16="http://schemas.microsoft.com/office/drawing/2014/main" id="{CDB74722-7DD9-D7C4-C853-8638EE5BE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271" y="1238333"/>
            <a:ext cx="4813487" cy="34400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E2EF155-1DBC-E32C-FF0C-02E19E5429C3}"/>
              </a:ext>
            </a:extLst>
          </p:cNvPr>
          <p:cNvPicPr>
            <a:picLocks noChangeAspect="1"/>
          </p:cNvPicPr>
          <p:nvPr/>
        </p:nvPicPr>
        <p:blipFill>
          <a:blip r:embed="rId4"/>
          <a:stretch>
            <a:fillRect/>
          </a:stretch>
        </p:blipFill>
        <p:spPr>
          <a:xfrm>
            <a:off x="6763871" y="993156"/>
            <a:ext cx="3678611" cy="3685216"/>
          </a:xfrm>
          <a:prstGeom prst="rect">
            <a:avLst/>
          </a:prstGeom>
        </p:spPr>
      </p:pic>
    </p:spTree>
    <p:extLst>
      <p:ext uri="{BB962C8B-B14F-4D97-AF65-F5344CB8AC3E}">
        <p14:creationId xmlns:p14="http://schemas.microsoft.com/office/powerpoint/2010/main" val="2516621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58906"/>
          </a:xfrm>
        </p:spPr>
        <p:txBody>
          <a:bodyPr>
            <a:normAutofit fontScale="90000"/>
          </a:bodyPr>
          <a:lstStyle/>
          <a:p>
            <a:pPr algn="l"/>
            <a:r>
              <a:rPr lang="en-US" sz="3200" dirty="0">
                <a:latin typeface="Galano Grotesque Alt Medium" panose="00000600000000000000" pitchFamily="50" charset="0"/>
              </a:rPr>
              <a:t>Analysis of data based on access to loyalty programs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679576"/>
            <a:ext cx="11818373" cy="2017058"/>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66.54% of the customers would like to have access to loyalty programs when they shop from an online store.( Strongly Agree - 115, Agree - 64).</a:t>
            </a:r>
          </a:p>
          <a:p>
            <a:pPr algn="l"/>
            <a:r>
              <a:rPr lang="en-US" sz="1400" dirty="0">
                <a:latin typeface="Galano Grotesque Alt Medium" panose="00000600000000000000" pitchFamily="50" charset="0"/>
              </a:rPr>
              <a:t>2. 9.67% of the customers don't give much importance to having access to loyalty programs when they shop from an online store.(Strongly Disagree - 11, Disagree - 15). 64 customers having indifferent opinion on having access to loyalty programs on online shopping.</a:t>
            </a:r>
          </a:p>
        </p:txBody>
      </p:sp>
      <p:pic>
        <p:nvPicPr>
          <p:cNvPr id="5" name="Picture 4">
            <a:extLst>
              <a:ext uri="{FF2B5EF4-FFF2-40B4-BE49-F238E27FC236}">
                <a16:creationId xmlns:a16="http://schemas.microsoft.com/office/drawing/2014/main" id="{789EA14D-45EC-CC69-08D7-E330DC0417FE}"/>
              </a:ext>
            </a:extLst>
          </p:cNvPr>
          <p:cNvPicPr>
            <a:picLocks noChangeAspect="1"/>
          </p:cNvPicPr>
          <p:nvPr/>
        </p:nvPicPr>
        <p:blipFill>
          <a:blip r:embed="rId3"/>
          <a:stretch>
            <a:fillRect/>
          </a:stretch>
        </p:blipFill>
        <p:spPr>
          <a:xfrm>
            <a:off x="1963271" y="1114619"/>
            <a:ext cx="5177117" cy="3699877"/>
          </a:xfrm>
          <a:prstGeom prst="rect">
            <a:avLst/>
          </a:prstGeom>
        </p:spPr>
      </p:pic>
      <p:pic>
        <p:nvPicPr>
          <p:cNvPr id="6" name="Picture 5">
            <a:extLst>
              <a:ext uri="{FF2B5EF4-FFF2-40B4-BE49-F238E27FC236}">
                <a16:creationId xmlns:a16="http://schemas.microsoft.com/office/drawing/2014/main" id="{C9E3655D-BDE2-041A-6DE3-C0E14C9262B4}"/>
              </a:ext>
            </a:extLst>
          </p:cNvPr>
          <p:cNvPicPr>
            <a:picLocks noChangeAspect="1"/>
          </p:cNvPicPr>
          <p:nvPr/>
        </p:nvPicPr>
        <p:blipFill>
          <a:blip r:embed="rId4"/>
          <a:stretch>
            <a:fillRect/>
          </a:stretch>
        </p:blipFill>
        <p:spPr>
          <a:xfrm>
            <a:off x="6560784" y="969965"/>
            <a:ext cx="4338535" cy="3800475"/>
          </a:xfrm>
          <a:prstGeom prst="rect">
            <a:avLst/>
          </a:prstGeom>
        </p:spPr>
      </p:pic>
    </p:spTree>
    <p:extLst>
      <p:ext uri="{BB962C8B-B14F-4D97-AF65-F5344CB8AC3E}">
        <p14:creationId xmlns:p14="http://schemas.microsoft.com/office/powerpoint/2010/main" val="2746665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displaying quality info on website satisfaction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150224"/>
            <a:ext cx="11818373" cy="1586751"/>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79.18% of customers are being satisfied if quality information is provided on the website(Strongly Agree - 133, Agree - 80).</a:t>
            </a:r>
          </a:p>
          <a:p>
            <a:pPr algn="l"/>
            <a:r>
              <a:rPr lang="en-US" sz="1400" dirty="0">
                <a:latin typeface="Galano Grotesque Alt Medium" panose="00000600000000000000" pitchFamily="50" charset="0"/>
              </a:rPr>
              <a:t>2. 20.82% of customers are having indifferent opinion on satisfaction on the quality information provided on the website for online shopping(56 customers).</a:t>
            </a:r>
          </a:p>
        </p:txBody>
      </p:sp>
      <p:pic>
        <p:nvPicPr>
          <p:cNvPr id="5" name="Picture 4">
            <a:extLst>
              <a:ext uri="{FF2B5EF4-FFF2-40B4-BE49-F238E27FC236}">
                <a16:creationId xmlns:a16="http://schemas.microsoft.com/office/drawing/2014/main" id="{64825263-B33C-4C2D-F315-A62EDCB4CA3E}"/>
              </a:ext>
            </a:extLst>
          </p:cNvPr>
          <p:cNvPicPr>
            <a:picLocks noChangeAspect="1"/>
          </p:cNvPicPr>
          <p:nvPr/>
        </p:nvPicPr>
        <p:blipFill>
          <a:blip r:embed="rId3"/>
          <a:stretch>
            <a:fillRect/>
          </a:stretch>
        </p:blipFill>
        <p:spPr>
          <a:xfrm>
            <a:off x="1963271" y="1280487"/>
            <a:ext cx="5391709" cy="3853274"/>
          </a:xfrm>
          <a:prstGeom prst="rect">
            <a:avLst/>
          </a:prstGeom>
        </p:spPr>
      </p:pic>
      <p:pic>
        <p:nvPicPr>
          <p:cNvPr id="6" name="Picture 5">
            <a:extLst>
              <a:ext uri="{FF2B5EF4-FFF2-40B4-BE49-F238E27FC236}">
                <a16:creationId xmlns:a16="http://schemas.microsoft.com/office/drawing/2014/main" id="{32E57E26-F01F-436A-A3AA-22C6DABF17D6}"/>
              </a:ext>
            </a:extLst>
          </p:cNvPr>
          <p:cNvPicPr>
            <a:picLocks noChangeAspect="1"/>
          </p:cNvPicPr>
          <p:nvPr/>
        </p:nvPicPr>
        <p:blipFill>
          <a:blip r:embed="rId4"/>
          <a:stretch>
            <a:fillRect/>
          </a:stretch>
        </p:blipFill>
        <p:spPr>
          <a:xfrm>
            <a:off x="6763871" y="919443"/>
            <a:ext cx="4791852" cy="4230781"/>
          </a:xfrm>
          <a:prstGeom prst="rect">
            <a:avLst/>
          </a:prstGeom>
        </p:spPr>
      </p:pic>
    </p:spTree>
    <p:extLst>
      <p:ext uri="{BB962C8B-B14F-4D97-AF65-F5344CB8AC3E}">
        <p14:creationId xmlns:p14="http://schemas.microsoft.com/office/powerpoint/2010/main" val="705971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14400"/>
          </a:xfrm>
        </p:spPr>
        <p:txBody>
          <a:bodyPr>
            <a:normAutofit fontScale="90000"/>
          </a:bodyPr>
          <a:lstStyle/>
          <a:p>
            <a:pPr algn="l"/>
            <a:r>
              <a:rPr lang="en-US" sz="3200" dirty="0">
                <a:latin typeface="Galano Grotesque Alt Medium" panose="00000600000000000000" pitchFamily="50" charset="0"/>
              </a:rPr>
              <a:t>Analysis of data based on good quality website or application satisfaction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44352"/>
            <a:ext cx="11818373" cy="1452281"/>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97.03% of customers are satisfied if the online store is having quality website or application(Strongly Agree - 175, Agree - 86). </a:t>
            </a:r>
          </a:p>
          <a:p>
            <a:pPr algn="l"/>
            <a:r>
              <a:rPr lang="en-US" sz="1400" dirty="0">
                <a:latin typeface="Galano Grotesque Alt Medium" panose="00000600000000000000" pitchFamily="50" charset="0"/>
              </a:rPr>
              <a:t>2. Only 8 customers are not much satisfied if the online store has quality website or application. </a:t>
            </a:r>
          </a:p>
        </p:txBody>
      </p:sp>
      <p:pic>
        <p:nvPicPr>
          <p:cNvPr id="5" name="Picture 4">
            <a:extLst>
              <a:ext uri="{FF2B5EF4-FFF2-40B4-BE49-F238E27FC236}">
                <a16:creationId xmlns:a16="http://schemas.microsoft.com/office/drawing/2014/main" id="{6A1A5BBF-5614-A06C-7568-CDCE05A269E4}"/>
              </a:ext>
            </a:extLst>
          </p:cNvPr>
          <p:cNvPicPr>
            <a:picLocks noChangeAspect="1"/>
          </p:cNvPicPr>
          <p:nvPr/>
        </p:nvPicPr>
        <p:blipFill>
          <a:blip r:embed="rId3"/>
          <a:stretch>
            <a:fillRect/>
          </a:stretch>
        </p:blipFill>
        <p:spPr>
          <a:xfrm>
            <a:off x="1963252" y="1193026"/>
            <a:ext cx="5674099" cy="4055089"/>
          </a:xfrm>
          <a:prstGeom prst="rect">
            <a:avLst/>
          </a:prstGeom>
        </p:spPr>
      </p:pic>
      <p:pic>
        <p:nvPicPr>
          <p:cNvPr id="6" name="Picture 5">
            <a:extLst>
              <a:ext uri="{FF2B5EF4-FFF2-40B4-BE49-F238E27FC236}">
                <a16:creationId xmlns:a16="http://schemas.microsoft.com/office/drawing/2014/main" id="{190A8265-9063-FE2F-B23F-40B176D02459}"/>
              </a:ext>
            </a:extLst>
          </p:cNvPr>
          <p:cNvPicPr>
            <a:picLocks noChangeAspect="1"/>
          </p:cNvPicPr>
          <p:nvPr/>
        </p:nvPicPr>
        <p:blipFill>
          <a:blip r:embed="rId4"/>
          <a:stretch>
            <a:fillRect/>
          </a:stretch>
        </p:blipFill>
        <p:spPr>
          <a:xfrm>
            <a:off x="7219322" y="1060428"/>
            <a:ext cx="4015347" cy="4022556"/>
          </a:xfrm>
          <a:prstGeom prst="rect">
            <a:avLst/>
          </a:prstGeom>
        </p:spPr>
      </p:pic>
    </p:spTree>
    <p:extLst>
      <p:ext uri="{BB962C8B-B14F-4D97-AF65-F5344CB8AC3E}">
        <p14:creationId xmlns:p14="http://schemas.microsoft.com/office/powerpoint/2010/main" val="2935826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68188"/>
          </a:xfrm>
        </p:spPr>
        <p:txBody>
          <a:bodyPr>
            <a:normAutofit fontScale="90000"/>
          </a:bodyPr>
          <a:lstStyle/>
          <a:p>
            <a:pPr algn="l"/>
            <a:r>
              <a:rPr lang="en-US" sz="3200" dirty="0">
                <a:latin typeface="Galano Grotesque Alt Medium" panose="00000600000000000000" pitchFamily="50" charset="0"/>
              </a:rPr>
              <a:t>Analysis of data based on net benefit from shopping satisfaction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867835"/>
            <a:ext cx="11818373" cy="1828799"/>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81.04% of the customers are being satisfied from the net benefits they are getting from the online shopping(Strongly Agree - 164, Agree - 54).</a:t>
            </a:r>
          </a:p>
          <a:p>
            <a:pPr algn="l"/>
            <a:r>
              <a:rPr lang="en-US" sz="1400" dirty="0">
                <a:latin typeface="Galano Grotesque Alt Medium" panose="00000600000000000000" pitchFamily="50" charset="0"/>
              </a:rPr>
              <a:t>2. Only 4.09% of the customers are disagreeing with the opinion on satisfaction based on the net benefits from online shopping(11 customers). 14.87% of the customers are having indifferent opinion on being satisfied from the net benefits on online shopping(40 Customers).</a:t>
            </a:r>
          </a:p>
        </p:txBody>
      </p:sp>
      <p:pic>
        <p:nvPicPr>
          <p:cNvPr id="5" name="Picture 4">
            <a:extLst>
              <a:ext uri="{FF2B5EF4-FFF2-40B4-BE49-F238E27FC236}">
                <a16:creationId xmlns:a16="http://schemas.microsoft.com/office/drawing/2014/main" id="{18A4C2A1-3067-E567-5921-66ECEC7CDA28}"/>
              </a:ext>
            </a:extLst>
          </p:cNvPr>
          <p:cNvPicPr>
            <a:picLocks noChangeAspect="1"/>
          </p:cNvPicPr>
          <p:nvPr/>
        </p:nvPicPr>
        <p:blipFill>
          <a:blip r:embed="rId3"/>
          <a:stretch>
            <a:fillRect/>
          </a:stretch>
        </p:blipFill>
        <p:spPr>
          <a:xfrm>
            <a:off x="1963271" y="1286886"/>
            <a:ext cx="5121672" cy="3660288"/>
          </a:xfrm>
          <a:prstGeom prst="rect">
            <a:avLst/>
          </a:prstGeom>
        </p:spPr>
      </p:pic>
      <p:pic>
        <p:nvPicPr>
          <p:cNvPr id="6" name="Picture 5">
            <a:extLst>
              <a:ext uri="{FF2B5EF4-FFF2-40B4-BE49-F238E27FC236}">
                <a16:creationId xmlns:a16="http://schemas.microsoft.com/office/drawing/2014/main" id="{F334D499-430F-7B5C-6014-C2456B755108}"/>
              </a:ext>
            </a:extLst>
          </p:cNvPr>
          <p:cNvPicPr>
            <a:picLocks noChangeAspect="1"/>
          </p:cNvPicPr>
          <p:nvPr/>
        </p:nvPicPr>
        <p:blipFill>
          <a:blip r:embed="rId4"/>
          <a:stretch>
            <a:fillRect/>
          </a:stretch>
        </p:blipFill>
        <p:spPr>
          <a:xfrm>
            <a:off x="6282793" y="1085009"/>
            <a:ext cx="4648914" cy="3948393"/>
          </a:xfrm>
          <a:prstGeom prst="rect">
            <a:avLst/>
          </a:prstGeom>
        </p:spPr>
      </p:pic>
    </p:spTree>
    <p:extLst>
      <p:ext uri="{BB962C8B-B14F-4D97-AF65-F5344CB8AC3E}">
        <p14:creationId xmlns:p14="http://schemas.microsoft.com/office/powerpoint/2010/main" val="2719684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41294"/>
          </a:xfrm>
        </p:spPr>
        <p:txBody>
          <a:bodyPr>
            <a:normAutofit fontScale="90000"/>
          </a:bodyPr>
          <a:lstStyle/>
          <a:p>
            <a:pPr algn="l"/>
            <a:r>
              <a:rPr lang="en-US" sz="3200" dirty="0">
                <a:latin typeface="Galano Grotesque Alt Medium" panose="00000600000000000000" pitchFamily="50" charset="0"/>
              </a:rPr>
              <a:t>Analysis of data based on user satisfaction cannot exist without trust</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840941"/>
            <a:ext cx="11818373" cy="1855693"/>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88.84% of the customers believe that user satisfaction cannot exist without trust during online shopping. (Strongly Agree - 122, Agree - 117).</a:t>
            </a:r>
          </a:p>
          <a:p>
            <a:pPr algn="l"/>
            <a:r>
              <a:rPr lang="en-US" sz="1400" dirty="0">
                <a:latin typeface="Galano Grotesque Alt Medium" panose="00000600000000000000" pitchFamily="50" charset="0"/>
              </a:rPr>
              <a:t>2. 9.29% of customers are not agreeing to the opinion, 'user satisfaction cannot exist without trust'.(Strongly Disagree - 18, Disagree - 7). </a:t>
            </a:r>
          </a:p>
          <a:p>
            <a:pPr algn="l"/>
            <a:r>
              <a:rPr lang="en-US" sz="1400" dirty="0">
                <a:latin typeface="Galano Grotesque Alt Medium" panose="00000600000000000000" pitchFamily="50" charset="0"/>
              </a:rPr>
              <a:t>3. 5 Customers are having indifferent opinion on user satisfaction cannot exist without trust.</a:t>
            </a:r>
          </a:p>
        </p:txBody>
      </p:sp>
      <p:pic>
        <p:nvPicPr>
          <p:cNvPr id="5" name="Picture 4">
            <a:extLst>
              <a:ext uri="{FF2B5EF4-FFF2-40B4-BE49-F238E27FC236}">
                <a16:creationId xmlns:a16="http://schemas.microsoft.com/office/drawing/2014/main" id="{420163A2-E3A2-087A-5328-7D6BC1CFE8A7}"/>
              </a:ext>
            </a:extLst>
          </p:cNvPr>
          <p:cNvPicPr>
            <a:picLocks noChangeAspect="1"/>
          </p:cNvPicPr>
          <p:nvPr/>
        </p:nvPicPr>
        <p:blipFill>
          <a:blip r:embed="rId3"/>
          <a:stretch>
            <a:fillRect/>
          </a:stretch>
        </p:blipFill>
        <p:spPr>
          <a:xfrm>
            <a:off x="1963271" y="1282085"/>
            <a:ext cx="4907056" cy="3500452"/>
          </a:xfrm>
          <a:prstGeom prst="rect">
            <a:avLst/>
          </a:prstGeom>
        </p:spPr>
      </p:pic>
      <p:pic>
        <p:nvPicPr>
          <p:cNvPr id="6" name="Picture 5">
            <a:extLst>
              <a:ext uri="{FF2B5EF4-FFF2-40B4-BE49-F238E27FC236}">
                <a16:creationId xmlns:a16="http://schemas.microsoft.com/office/drawing/2014/main" id="{E42284C6-1C09-00C9-7EAF-736C7809DA98}"/>
              </a:ext>
            </a:extLst>
          </p:cNvPr>
          <p:cNvPicPr>
            <a:picLocks noChangeAspect="1"/>
          </p:cNvPicPr>
          <p:nvPr/>
        </p:nvPicPr>
        <p:blipFill>
          <a:blip r:embed="rId4"/>
          <a:stretch>
            <a:fillRect/>
          </a:stretch>
        </p:blipFill>
        <p:spPr>
          <a:xfrm>
            <a:off x="6375802" y="1056842"/>
            <a:ext cx="4363010" cy="3590796"/>
          </a:xfrm>
          <a:prstGeom prst="rect">
            <a:avLst/>
          </a:prstGeom>
        </p:spPr>
      </p:pic>
      <p:pic>
        <p:nvPicPr>
          <p:cNvPr id="7" name="Picture 6">
            <a:extLst>
              <a:ext uri="{FF2B5EF4-FFF2-40B4-BE49-F238E27FC236}">
                <a16:creationId xmlns:a16="http://schemas.microsoft.com/office/drawing/2014/main" id="{BEAC2F44-A157-2A38-3327-852B7C29A0D0}"/>
              </a:ext>
            </a:extLst>
          </p:cNvPr>
          <p:cNvPicPr>
            <a:picLocks noChangeAspect="1"/>
          </p:cNvPicPr>
          <p:nvPr/>
        </p:nvPicPr>
        <p:blipFill>
          <a:blip r:embed="rId4"/>
          <a:stretch>
            <a:fillRect/>
          </a:stretch>
        </p:blipFill>
        <p:spPr>
          <a:xfrm>
            <a:off x="6352942" y="1091132"/>
            <a:ext cx="4363010" cy="3590796"/>
          </a:xfrm>
          <a:prstGeom prst="rect">
            <a:avLst/>
          </a:prstGeom>
        </p:spPr>
      </p:pic>
    </p:spTree>
    <p:extLst>
      <p:ext uri="{BB962C8B-B14F-4D97-AF65-F5344CB8AC3E}">
        <p14:creationId xmlns:p14="http://schemas.microsoft.com/office/powerpoint/2010/main" val="332521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41294"/>
          </a:xfrm>
        </p:spPr>
        <p:txBody>
          <a:bodyPr>
            <a:normAutofit fontScale="90000"/>
          </a:bodyPr>
          <a:lstStyle/>
          <a:p>
            <a:pPr algn="l"/>
            <a:r>
              <a:rPr lang="en-US" sz="3200" dirty="0">
                <a:latin typeface="Galano Grotesque Alt Medium" panose="00000600000000000000" pitchFamily="50" charset="0"/>
              </a:rPr>
              <a:t>Analysis of data based on availability of variety products in several categories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311588"/>
            <a:ext cx="11818373" cy="1385046"/>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Most of the customers prefer availability of variety products in several categories(Strongly Agree - 111, Agree - 94).</a:t>
            </a:r>
          </a:p>
          <a:p>
            <a:pPr algn="l"/>
            <a:r>
              <a:rPr lang="en-US" sz="1400" dirty="0">
                <a:latin typeface="Galano Grotesque Alt Medium" panose="00000600000000000000" pitchFamily="50" charset="0"/>
              </a:rPr>
              <a:t>2. 7 customers disagreeing with the availability of variety products in several categories on online stores. </a:t>
            </a:r>
          </a:p>
        </p:txBody>
      </p:sp>
      <p:pic>
        <p:nvPicPr>
          <p:cNvPr id="5" name="Picture 4">
            <a:extLst>
              <a:ext uri="{FF2B5EF4-FFF2-40B4-BE49-F238E27FC236}">
                <a16:creationId xmlns:a16="http://schemas.microsoft.com/office/drawing/2014/main" id="{533D044A-AD0F-BD1A-C381-7E6FBFE4455A}"/>
              </a:ext>
            </a:extLst>
          </p:cNvPr>
          <p:cNvPicPr>
            <a:picLocks noChangeAspect="1"/>
          </p:cNvPicPr>
          <p:nvPr/>
        </p:nvPicPr>
        <p:blipFill>
          <a:blip r:embed="rId3"/>
          <a:stretch>
            <a:fillRect/>
          </a:stretch>
        </p:blipFill>
        <p:spPr>
          <a:xfrm>
            <a:off x="2189061" y="1385047"/>
            <a:ext cx="4802849" cy="3432436"/>
          </a:xfrm>
          <a:prstGeom prst="rect">
            <a:avLst/>
          </a:prstGeom>
        </p:spPr>
      </p:pic>
      <p:pic>
        <p:nvPicPr>
          <p:cNvPr id="6" name="Picture 5">
            <a:extLst>
              <a:ext uri="{FF2B5EF4-FFF2-40B4-BE49-F238E27FC236}">
                <a16:creationId xmlns:a16="http://schemas.microsoft.com/office/drawing/2014/main" id="{06E41631-705F-BAA2-3422-8628A3BC0EFD}"/>
              </a:ext>
            </a:extLst>
          </p:cNvPr>
          <p:cNvPicPr>
            <a:picLocks noChangeAspect="1"/>
          </p:cNvPicPr>
          <p:nvPr/>
        </p:nvPicPr>
        <p:blipFill>
          <a:blip r:embed="rId4"/>
          <a:stretch>
            <a:fillRect/>
          </a:stretch>
        </p:blipFill>
        <p:spPr>
          <a:xfrm>
            <a:off x="6567892" y="1223682"/>
            <a:ext cx="3864567" cy="3558462"/>
          </a:xfrm>
          <a:prstGeom prst="rect">
            <a:avLst/>
          </a:prstGeom>
        </p:spPr>
      </p:pic>
    </p:spTree>
    <p:extLst>
      <p:ext uri="{BB962C8B-B14F-4D97-AF65-F5344CB8AC3E}">
        <p14:creationId xmlns:p14="http://schemas.microsoft.com/office/powerpoint/2010/main" val="3378874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68188"/>
          </a:xfrm>
        </p:spPr>
        <p:txBody>
          <a:bodyPr>
            <a:normAutofit fontScale="90000"/>
          </a:bodyPr>
          <a:lstStyle/>
          <a:p>
            <a:pPr algn="l"/>
            <a:r>
              <a:rPr lang="en-US" sz="3200" dirty="0">
                <a:latin typeface="Galano Grotesque Alt Medium" panose="00000600000000000000" pitchFamily="50" charset="0"/>
              </a:rPr>
              <a:t>Analysis of data based on provision of complete and relevant product information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706471"/>
            <a:ext cx="11818373" cy="1990163"/>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1. 86.62% of customers would like to have provisions to access complete and relevant information of product on online store websites/applications.(Strongly Agree - 135, Agree - 98).</a:t>
            </a:r>
          </a:p>
          <a:p>
            <a:pPr algn="l"/>
            <a:r>
              <a:rPr lang="en-US" sz="1600" dirty="0">
                <a:latin typeface="Galano Grotesque Alt Medium" panose="00000600000000000000" pitchFamily="50" charset="0"/>
              </a:rPr>
              <a:t>2. 5 customers don't give much importance to online stores having provisions to complete and relevant information on products on their website/applications. 11.52% of customers are having indifference opinion on online stores having provisions to complete and relevant information on products on their websites/applications.</a:t>
            </a:r>
          </a:p>
        </p:txBody>
      </p:sp>
      <p:pic>
        <p:nvPicPr>
          <p:cNvPr id="5" name="Picture 4">
            <a:extLst>
              <a:ext uri="{FF2B5EF4-FFF2-40B4-BE49-F238E27FC236}">
                <a16:creationId xmlns:a16="http://schemas.microsoft.com/office/drawing/2014/main" id="{8F0765A3-192D-2DDD-EB32-7B1F7C857BAA}"/>
              </a:ext>
            </a:extLst>
          </p:cNvPr>
          <p:cNvPicPr>
            <a:picLocks noChangeAspect="1"/>
          </p:cNvPicPr>
          <p:nvPr/>
        </p:nvPicPr>
        <p:blipFill>
          <a:blip r:embed="rId3"/>
          <a:stretch>
            <a:fillRect/>
          </a:stretch>
        </p:blipFill>
        <p:spPr>
          <a:xfrm>
            <a:off x="1963271" y="1350424"/>
            <a:ext cx="5149662" cy="3680292"/>
          </a:xfrm>
          <a:prstGeom prst="rect">
            <a:avLst/>
          </a:prstGeom>
        </p:spPr>
      </p:pic>
      <p:pic>
        <p:nvPicPr>
          <p:cNvPr id="6" name="Picture 5">
            <a:extLst>
              <a:ext uri="{FF2B5EF4-FFF2-40B4-BE49-F238E27FC236}">
                <a16:creationId xmlns:a16="http://schemas.microsoft.com/office/drawing/2014/main" id="{A348CB96-E0A2-B555-15D4-53F035832411}"/>
              </a:ext>
            </a:extLst>
          </p:cNvPr>
          <p:cNvPicPr>
            <a:picLocks noChangeAspect="1"/>
          </p:cNvPicPr>
          <p:nvPr/>
        </p:nvPicPr>
        <p:blipFill>
          <a:blip r:embed="rId4"/>
          <a:stretch>
            <a:fillRect/>
          </a:stretch>
        </p:blipFill>
        <p:spPr>
          <a:xfrm>
            <a:off x="7100830" y="1350424"/>
            <a:ext cx="3950707" cy="3680292"/>
          </a:xfrm>
          <a:prstGeom prst="rect">
            <a:avLst/>
          </a:prstGeom>
        </p:spPr>
      </p:pic>
    </p:spTree>
    <p:extLst>
      <p:ext uri="{BB962C8B-B14F-4D97-AF65-F5344CB8AC3E}">
        <p14:creationId xmlns:p14="http://schemas.microsoft.com/office/powerpoint/2010/main" val="1147700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03380"/>
          </a:xfrm>
        </p:spPr>
        <p:txBody>
          <a:bodyPr>
            <a:normAutofit/>
          </a:bodyPr>
          <a:lstStyle/>
          <a:p>
            <a:pPr algn="l"/>
            <a:r>
              <a:rPr lang="en-US" sz="3200" dirty="0">
                <a:latin typeface="Galano Grotesque Alt Medium" panose="00000600000000000000" pitchFamily="50" charset="0"/>
              </a:rPr>
              <a:t>Analysis of data based on monetary savings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056094"/>
            <a:ext cx="11818373" cy="1640540"/>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1. 82.9% of customers preferring online stores for monetary benefits(Strongly Agree - 148, Agree - 75).</a:t>
            </a:r>
          </a:p>
          <a:p>
            <a:pPr algn="l"/>
            <a:r>
              <a:rPr lang="en-US" sz="1600" dirty="0">
                <a:latin typeface="Galano Grotesque Alt Medium" panose="00000600000000000000" pitchFamily="50" charset="0"/>
              </a:rPr>
              <a:t>2. 31 Customers(11.52%) are disagreeing to the opinion on preferring online stores for monetary benefits. 5.58% of customers are having indifferent opinion.</a:t>
            </a:r>
          </a:p>
        </p:txBody>
      </p:sp>
      <p:pic>
        <p:nvPicPr>
          <p:cNvPr id="5" name="Picture 4">
            <a:extLst>
              <a:ext uri="{FF2B5EF4-FFF2-40B4-BE49-F238E27FC236}">
                <a16:creationId xmlns:a16="http://schemas.microsoft.com/office/drawing/2014/main" id="{267D16E7-69BC-E59C-9D6D-4D3E1A9DFC5D}"/>
              </a:ext>
            </a:extLst>
          </p:cNvPr>
          <p:cNvPicPr>
            <a:picLocks noChangeAspect="1"/>
          </p:cNvPicPr>
          <p:nvPr/>
        </p:nvPicPr>
        <p:blipFill>
          <a:blip r:embed="rId3"/>
          <a:stretch>
            <a:fillRect/>
          </a:stretch>
        </p:blipFill>
        <p:spPr>
          <a:xfrm>
            <a:off x="1963271" y="1060567"/>
            <a:ext cx="5647204" cy="4035868"/>
          </a:xfrm>
          <a:prstGeom prst="rect">
            <a:avLst/>
          </a:prstGeom>
        </p:spPr>
      </p:pic>
      <p:pic>
        <p:nvPicPr>
          <p:cNvPr id="6" name="Picture 5">
            <a:extLst>
              <a:ext uri="{FF2B5EF4-FFF2-40B4-BE49-F238E27FC236}">
                <a16:creationId xmlns:a16="http://schemas.microsoft.com/office/drawing/2014/main" id="{733C65CC-9860-E31C-E422-1033C8DC3744}"/>
              </a:ext>
            </a:extLst>
          </p:cNvPr>
          <p:cNvPicPr>
            <a:picLocks noChangeAspect="1"/>
          </p:cNvPicPr>
          <p:nvPr/>
        </p:nvPicPr>
        <p:blipFill>
          <a:blip r:embed="rId4"/>
          <a:stretch>
            <a:fillRect/>
          </a:stretch>
        </p:blipFill>
        <p:spPr>
          <a:xfrm>
            <a:off x="7007708" y="1058132"/>
            <a:ext cx="4384862" cy="3997962"/>
          </a:xfrm>
          <a:prstGeom prst="rect">
            <a:avLst/>
          </a:prstGeom>
        </p:spPr>
      </p:pic>
    </p:spTree>
    <p:extLst>
      <p:ext uri="{BB962C8B-B14F-4D97-AF65-F5344CB8AC3E}">
        <p14:creationId xmlns:p14="http://schemas.microsoft.com/office/powerpoint/2010/main" val="2727289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2486025" y="991967"/>
            <a:ext cx="8574622" cy="567267"/>
          </a:xfrm>
        </p:spPr>
        <p:txBody>
          <a:bodyPr>
            <a:normAutofit fontScale="90000"/>
          </a:bodyPr>
          <a:lstStyle/>
          <a:p>
            <a:pPr algn="l"/>
            <a:r>
              <a:rPr lang="en-US" sz="3200" dirty="0">
                <a:latin typeface="Galano Grotesque Alt Medium" panose="00000600000000000000" pitchFamily="50" charset="0"/>
              </a:rPr>
              <a:t>Loading the data.</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2482043" y="1664008"/>
            <a:ext cx="8720945" cy="3822391"/>
          </a:xfrm>
        </p:spPr>
        <p:txBody>
          <a:bodyPr>
            <a:normAutofit/>
          </a:bodyPr>
          <a:lstStyle/>
          <a:p>
            <a:pPr algn="l"/>
            <a:r>
              <a:rPr lang="en-US" sz="2000" dirty="0">
                <a:latin typeface="Galano Grotesque Alt Medium" panose="00000600000000000000" pitchFamily="50" charset="0"/>
              </a:rPr>
              <a:t>There are two sheets (one is detailed) and second is encoded in the excel file. </a:t>
            </a:r>
          </a:p>
          <a:p>
            <a:pPr algn="l"/>
            <a:r>
              <a:rPr lang="en-US" sz="2000" dirty="0">
                <a:latin typeface="Galano Grotesque Alt Medium" panose="00000600000000000000" pitchFamily="50" charset="0"/>
              </a:rPr>
              <a:t>ds = Detailed Dataset</a:t>
            </a:r>
          </a:p>
          <a:p>
            <a:pPr algn="l"/>
            <a:r>
              <a:rPr lang="en-US" sz="2000" dirty="0" err="1">
                <a:latin typeface="Galano Grotesque Alt Medium" panose="00000600000000000000" pitchFamily="50" charset="0"/>
              </a:rPr>
              <a:t>dse</a:t>
            </a:r>
            <a:r>
              <a:rPr lang="en-US" sz="2000" dirty="0">
                <a:latin typeface="Galano Grotesque Alt Medium" panose="00000600000000000000" pitchFamily="50" charset="0"/>
              </a:rPr>
              <a:t>  = Encoded dataset</a:t>
            </a:r>
          </a:p>
        </p:txBody>
      </p:sp>
    </p:spTree>
    <p:extLst>
      <p:ext uri="{BB962C8B-B14F-4D97-AF65-F5344CB8AC3E}">
        <p14:creationId xmlns:p14="http://schemas.microsoft.com/office/powerpoint/2010/main" val="1814512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the convenience of patronizing the online retailer</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096435"/>
            <a:ext cx="11818373" cy="1600199"/>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51.30% of customers are agreeing to convenience on patronizing online retailer and 20.07% of customers strongly agreeing to this opinion. But 28.62% of customers are having indifferent opinion on convenience on patronizing online retailers.</a:t>
            </a:r>
          </a:p>
        </p:txBody>
      </p:sp>
      <p:pic>
        <p:nvPicPr>
          <p:cNvPr id="5" name="Picture 4">
            <a:extLst>
              <a:ext uri="{FF2B5EF4-FFF2-40B4-BE49-F238E27FC236}">
                <a16:creationId xmlns:a16="http://schemas.microsoft.com/office/drawing/2014/main" id="{0CEAA417-4BA1-D6DB-B329-509E828617FA}"/>
              </a:ext>
            </a:extLst>
          </p:cNvPr>
          <p:cNvPicPr>
            <a:picLocks noChangeAspect="1"/>
          </p:cNvPicPr>
          <p:nvPr/>
        </p:nvPicPr>
        <p:blipFill>
          <a:blip r:embed="rId3"/>
          <a:stretch>
            <a:fillRect/>
          </a:stretch>
        </p:blipFill>
        <p:spPr>
          <a:xfrm>
            <a:off x="1963252" y="1264024"/>
            <a:ext cx="5391710" cy="3853275"/>
          </a:xfrm>
          <a:prstGeom prst="rect">
            <a:avLst/>
          </a:prstGeom>
        </p:spPr>
      </p:pic>
      <p:pic>
        <p:nvPicPr>
          <p:cNvPr id="6" name="Picture 5">
            <a:extLst>
              <a:ext uri="{FF2B5EF4-FFF2-40B4-BE49-F238E27FC236}">
                <a16:creationId xmlns:a16="http://schemas.microsoft.com/office/drawing/2014/main" id="{CE6D188E-F945-BB5C-5463-993F08FD021D}"/>
              </a:ext>
            </a:extLst>
          </p:cNvPr>
          <p:cNvPicPr>
            <a:picLocks noChangeAspect="1"/>
          </p:cNvPicPr>
          <p:nvPr/>
        </p:nvPicPr>
        <p:blipFill>
          <a:blip r:embed="rId4"/>
          <a:stretch>
            <a:fillRect/>
          </a:stretch>
        </p:blipFill>
        <p:spPr>
          <a:xfrm>
            <a:off x="6943516" y="1039498"/>
            <a:ext cx="4002181" cy="3890622"/>
          </a:xfrm>
          <a:prstGeom prst="rect">
            <a:avLst/>
          </a:prstGeom>
        </p:spPr>
      </p:pic>
    </p:spTree>
    <p:extLst>
      <p:ext uri="{BB962C8B-B14F-4D97-AF65-F5344CB8AC3E}">
        <p14:creationId xmlns:p14="http://schemas.microsoft.com/office/powerpoint/2010/main" val="2692106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95083"/>
          </a:xfrm>
        </p:spPr>
        <p:txBody>
          <a:bodyPr>
            <a:normAutofit fontScale="90000"/>
          </a:bodyPr>
          <a:lstStyle/>
          <a:p>
            <a:pPr algn="l"/>
            <a:r>
              <a:rPr lang="en-US" sz="3200" dirty="0">
                <a:latin typeface="Galano Grotesque Alt Medium" panose="00000600000000000000" pitchFamily="50" charset="0"/>
              </a:rPr>
              <a:t>Analysis of data based on sense of adventure during shopping</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827494"/>
            <a:ext cx="11818373" cy="1869140"/>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57.62% of customers would like to have a sense of adventure during online shopping(Strongly Agree - 54, Agree - 101). </a:t>
            </a:r>
          </a:p>
          <a:p>
            <a:pPr algn="l"/>
            <a:r>
              <a:rPr lang="en-US" sz="1400" dirty="0">
                <a:latin typeface="Galano Grotesque Alt Medium" panose="00000600000000000000" pitchFamily="50" charset="0"/>
              </a:rPr>
              <a:t>2. But 20.45% of customers disagree with the opinion of having a sense of adventure during online shopping.( Strongly Disagree - 5, Disagree - 50). </a:t>
            </a:r>
          </a:p>
          <a:p>
            <a:pPr algn="l"/>
            <a:r>
              <a:rPr lang="en-US" sz="1400" dirty="0">
                <a:latin typeface="Galano Grotesque Alt Medium" panose="00000600000000000000" pitchFamily="50" charset="0"/>
              </a:rPr>
              <a:t>3. 21.93% of customers are having indifference for the opinion of having sense of adventure during online shopping.</a:t>
            </a:r>
          </a:p>
        </p:txBody>
      </p:sp>
      <p:pic>
        <p:nvPicPr>
          <p:cNvPr id="5" name="Picture 4">
            <a:extLst>
              <a:ext uri="{FF2B5EF4-FFF2-40B4-BE49-F238E27FC236}">
                <a16:creationId xmlns:a16="http://schemas.microsoft.com/office/drawing/2014/main" id="{00B93B6C-E502-A9C4-3E0A-A5988DFBCBD2}"/>
              </a:ext>
            </a:extLst>
          </p:cNvPr>
          <p:cNvPicPr>
            <a:picLocks noChangeAspect="1"/>
          </p:cNvPicPr>
          <p:nvPr/>
        </p:nvPicPr>
        <p:blipFill>
          <a:blip r:embed="rId3"/>
          <a:stretch>
            <a:fillRect/>
          </a:stretch>
        </p:blipFill>
        <p:spPr>
          <a:xfrm>
            <a:off x="1963271" y="1277470"/>
            <a:ext cx="5216320" cy="3721066"/>
          </a:xfrm>
          <a:prstGeom prst="rect">
            <a:avLst/>
          </a:prstGeom>
        </p:spPr>
      </p:pic>
      <p:pic>
        <p:nvPicPr>
          <p:cNvPr id="6" name="Picture 5">
            <a:extLst>
              <a:ext uri="{FF2B5EF4-FFF2-40B4-BE49-F238E27FC236}">
                <a16:creationId xmlns:a16="http://schemas.microsoft.com/office/drawing/2014/main" id="{1A695DA0-961B-40D7-C8C0-5CFBC0B26441}"/>
              </a:ext>
            </a:extLst>
          </p:cNvPr>
          <p:cNvPicPr>
            <a:picLocks noChangeAspect="1"/>
          </p:cNvPicPr>
          <p:nvPr/>
        </p:nvPicPr>
        <p:blipFill>
          <a:blip r:embed="rId4"/>
          <a:stretch>
            <a:fillRect/>
          </a:stretch>
        </p:blipFill>
        <p:spPr>
          <a:xfrm>
            <a:off x="6282793" y="1277470"/>
            <a:ext cx="4148836" cy="3813922"/>
          </a:xfrm>
          <a:prstGeom prst="rect">
            <a:avLst/>
          </a:prstGeom>
        </p:spPr>
      </p:pic>
    </p:spTree>
    <p:extLst>
      <p:ext uri="{BB962C8B-B14F-4D97-AF65-F5344CB8AC3E}">
        <p14:creationId xmlns:p14="http://schemas.microsoft.com/office/powerpoint/2010/main" val="3220996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68188"/>
          </a:xfrm>
        </p:spPr>
        <p:txBody>
          <a:bodyPr>
            <a:normAutofit fontScale="90000"/>
          </a:bodyPr>
          <a:lstStyle/>
          <a:p>
            <a:pPr algn="l"/>
            <a:r>
              <a:rPr lang="en-US" sz="3200" dirty="0">
                <a:latin typeface="Galano Grotesque Alt Medium" panose="00000600000000000000" pitchFamily="50" charset="0"/>
              </a:rPr>
              <a:t>Analysis of data based on enhancing social status on preferred e-tailer shopping</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975412"/>
            <a:ext cx="11818373" cy="1721222"/>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39.77% of customers are having the belief that their social status is enhanced when they shop from the preferred e-tailer.(Strongly Agree - 48, Agree - 59. While 100 customers are having indifference to this opinion. </a:t>
            </a:r>
          </a:p>
          <a:p>
            <a:pPr algn="l"/>
            <a:r>
              <a:rPr lang="en-US" sz="1400" dirty="0">
                <a:latin typeface="Galano Grotesque Alt Medium" panose="00000600000000000000" pitchFamily="50" charset="0"/>
              </a:rPr>
              <a:t>2. 23.05% of customers are not agreeing to the opinion that shopping online from preferred e-tailer would enhance the social status(Disagree - 29, Strongly Disagree - 33).</a:t>
            </a:r>
          </a:p>
        </p:txBody>
      </p:sp>
      <p:pic>
        <p:nvPicPr>
          <p:cNvPr id="5" name="Picture 4">
            <a:extLst>
              <a:ext uri="{FF2B5EF4-FFF2-40B4-BE49-F238E27FC236}">
                <a16:creationId xmlns:a16="http://schemas.microsoft.com/office/drawing/2014/main" id="{23264C50-B705-2900-0F30-1301263734CB}"/>
              </a:ext>
            </a:extLst>
          </p:cNvPr>
          <p:cNvPicPr>
            <a:picLocks noChangeAspect="1"/>
          </p:cNvPicPr>
          <p:nvPr/>
        </p:nvPicPr>
        <p:blipFill>
          <a:blip r:embed="rId3"/>
          <a:stretch>
            <a:fillRect/>
          </a:stretch>
        </p:blipFill>
        <p:spPr>
          <a:xfrm>
            <a:off x="1963271" y="1287409"/>
            <a:ext cx="5264225" cy="3755239"/>
          </a:xfrm>
          <a:prstGeom prst="rect">
            <a:avLst/>
          </a:prstGeom>
        </p:spPr>
      </p:pic>
      <p:pic>
        <p:nvPicPr>
          <p:cNvPr id="6" name="Picture 5">
            <a:extLst>
              <a:ext uri="{FF2B5EF4-FFF2-40B4-BE49-F238E27FC236}">
                <a16:creationId xmlns:a16="http://schemas.microsoft.com/office/drawing/2014/main" id="{50681BB7-B8CB-7CA2-BE88-70A244530037}"/>
              </a:ext>
            </a:extLst>
          </p:cNvPr>
          <p:cNvPicPr>
            <a:picLocks noChangeAspect="1"/>
          </p:cNvPicPr>
          <p:nvPr/>
        </p:nvPicPr>
        <p:blipFill>
          <a:blip r:embed="rId4"/>
          <a:stretch>
            <a:fillRect/>
          </a:stretch>
        </p:blipFill>
        <p:spPr>
          <a:xfrm>
            <a:off x="6763871" y="1305825"/>
            <a:ext cx="4233058" cy="3755240"/>
          </a:xfrm>
          <a:prstGeom prst="rect">
            <a:avLst/>
          </a:prstGeom>
        </p:spPr>
      </p:pic>
    </p:spTree>
    <p:extLst>
      <p:ext uri="{BB962C8B-B14F-4D97-AF65-F5344CB8AC3E}">
        <p14:creationId xmlns:p14="http://schemas.microsoft.com/office/powerpoint/2010/main" val="2436108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68188"/>
          </a:xfrm>
        </p:spPr>
        <p:txBody>
          <a:bodyPr>
            <a:normAutofit fontScale="90000"/>
          </a:bodyPr>
          <a:lstStyle/>
          <a:p>
            <a:pPr algn="l"/>
            <a:r>
              <a:rPr lang="en-US" sz="3200" dirty="0">
                <a:latin typeface="Galano Grotesque Alt Medium" panose="00000600000000000000" pitchFamily="50" charset="0"/>
              </a:rPr>
              <a:t>Analysis of data based on gratification on shopping through favorite e-tailer</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4948518"/>
            <a:ext cx="11818373" cy="1748116"/>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101 customers are having indifference on opinion that online shopping from favorite e-tailer would enhance gratification. But 47.58% of the customers believe this opinion is true that they would feel gratification when they shop online from favorite e-tailer(Strongly Agree - 65, Agree - 63). </a:t>
            </a:r>
          </a:p>
          <a:p>
            <a:pPr algn="l"/>
            <a:r>
              <a:rPr lang="en-US" sz="1400" dirty="0">
                <a:latin typeface="Galano Grotesque Alt Medium" panose="00000600000000000000" pitchFamily="50" charset="0"/>
              </a:rPr>
              <a:t>2. 14.87% of customers are not agreeing to this opinion( Disagree - 22, Strongly Disagree - 18).</a:t>
            </a:r>
          </a:p>
        </p:txBody>
      </p:sp>
      <p:pic>
        <p:nvPicPr>
          <p:cNvPr id="7" name="Picture 6">
            <a:extLst>
              <a:ext uri="{FF2B5EF4-FFF2-40B4-BE49-F238E27FC236}">
                <a16:creationId xmlns:a16="http://schemas.microsoft.com/office/drawing/2014/main" id="{EC5A84D4-5FB0-B010-D0FB-1C0B1AD1A87B}"/>
              </a:ext>
            </a:extLst>
          </p:cNvPr>
          <p:cNvPicPr>
            <a:picLocks noChangeAspect="1"/>
          </p:cNvPicPr>
          <p:nvPr/>
        </p:nvPicPr>
        <p:blipFill>
          <a:blip r:embed="rId3"/>
          <a:stretch>
            <a:fillRect/>
          </a:stretch>
        </p:blipFill>
        <p:spPr>
          <a:xfrm>
            <a:off x="1963271" y="1371456"/>
            <a:ext cx="5202891" cy="3711486"/>
          </a:xfrm>
          <a:prstGeom prst="rect">
            <a:avLst/>
          </a:prstGeom>
        </p:spPr>
      </p:pic>
      <p:pic>
        <p:nvPicPr>
          <p:cNvPr id="8" name="Picture 7">
            <a:extLst>
              <a:ext uri="{FF2B5EF4-FFF2-40B4-BE49-F238E27FC236}">
                <a16:creationId xmlns:a16="http://schemas.microsoft.com/office/drawing/2014/main" id="{798227B0-5587-F14F-EA3F-67D138E4306F}"/>
              </a:ext>
            </a:extLst>
          </p:cNvPr>
          <p:cNvPicPr>
            <a:picLocks noChangeAspect="1"/>
          </p:cNvPicPr>
          <p:nvPr/>
        </p:nvPicPr>
        <p:blipFill>
          <a:blip r:embed="rId4"/>
          <a:stretch>
            <a:fillRect/>
          </a:stretch>
        </p:blipFill>
        <p:spPr>
          <a:xfrm>
            <a:off x="6538042" y="1250576"/>
            <a:ext cx="4435568" cy="4011421"/>
          </a:xfrm>
          <a:prstGeom prst="rect">
            <a:avLst/>
          </a:prstGeom>
        </p:spPr>
      </p:pic>
    </p:spTree>
    <p:extLst>
      <p:ext uri="{BB962C8B-B14F-4D97-AF65-F5344CB8AC3E}">
        <p14:creationId xmlns:p14="http://schemas.microsoft.com/office/powerpoint/2010/main" val="1265952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54741"/>
          </a:xfrm>
        </p:spPr>
        <p:txBody>
          <a:bodyPr>
            <a:normAutofit fontScale="90000"/>
          </a:bodyPr>
          <a:lstStyle/>
          <a:p>
            <a:pPr algn="l"/>
            <a:r>
              <a:rPr lang="en-US" sz="3200" dirty="0">
                <a:latin typeface="Galano Grotesque Alt Medium" panose="00000600000000000000" pitchFamily="50" charset="0"/>
              </a:rPr>
              <a:t>Analysis of data based on fulfill certain roles during shopping on website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190565"/>
            <a:ext cx="11818373" cy="1506069"/>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1. 46.84% of customers believe that they can fulfill certain roles when they shop online(Strongly Agree - 38, Agree - 88). While 88 customers are having indifference to this opinion. </a:t>
            </a:r>
          </a:p>
          <a:p>
            <a:pPr algn="l"/>
            <a:r>
              <a:rPr lang="en-US" sz="1600" dirty="0">
                <a:latin typeface="Galano Grotesque Alt Medium" panose="00000600000000000000" pitchFamily="50" charset="0"/>
              </a:rPr>
              <a:t>2. 20.45% of customers are not agreeing to the opinion that online shopping would fulfill certain roles.</a:t>
            </a:r>
          </a:p>
        </p:txBody>
      </p:sp>
      <p:pic>
        <p:nvPicPr>
          <p:cNvPr id="6" name="Picture 5">
            <a:extLst>
              <a:ext uri="{FF2B5EF4-FFF2-40B4-BE49-F238E27FC236}">
                <a16:creationId xmlns:a16="http://schemas.microsoft.com/office/drawing/2014/main" id="{30EBA7B8-BA6B-B18A-8B17-D57AF8368146}"/>
              </a:ext>
            </a:extLst>
          </p:cNvPr>
          <p:cNvPicPr>
            <a:picLocks noChangeAspect="1"/>
          </p:cNvPicPr>
          <p:nvPr/>
        </p:nvPicPr>
        <p:blipFill>
          <a:blip r:embed="rId3"/>
          <a:stretch>
            <a:fillRect/>
          </a:stretch>
        </p:blipFill>
        <p:spPr>
          <a:xfrm>
            <a:off x="1963252" y="1237128"/>
            <a:ext cx="5244372" cy="3971698"/>
          </a:xfrm>
          <a:prstGeom prst="rect">
            <a:avLst/>
          </a:prstGeom>
        </p:spPr>
      </p:pic>
      <p:pic>
        <p:nvPicPr>
          <p:cNvPr id="7" name="Picture 6">
            <a:extLst>
              <a:ext uri="{FF2B5EF4-FFF2-40B4-BE49-F238E27FC236}">
                <a16:creationId xmlns:a16="http://schemas.microsoft.com/office/drawing/2014/main" id="{E13B450D-CADF-A157-17FA-B217DEB0F9CD}"/>
              </a:ext>
            </a:extLst>
          </p:cNvPr>
          <p:cNvPicPr>
            <a:picLocks noChangeAspect="1"/>
          </p:cNvPicPr>
          <p:nvPr/>
        </p:nvPicPr>
        <p:blipFill>
          <a:blip r:embed="rId4"/>
          <a:stretch>
            <a:fillRect/>
          </a:stretch>
        </p:blipFill>
        <p:spPr>
          <a:xfrm>
            <a:off x="6726422" y="1218867"/>
            <a:ext cx="4519764" cy="3971698"/>
          </a:xfrm>
          <a:prstGeom prst="rect">
            <a:avLst/>
          </a:prstGeom>
        </p:spPr>
      </p:pic>
    </p:spTree>
    <p:extLst>
      <p:ext uri="{BB962C8B-B14F-4D97-AF65-F5344CB8AC3E}">
        <p14:creationId xmlns:p14="http://schemas.microsoft.com/office/powerpoint/2010/main" val="3670909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14400"/>
          </a:xfrm>
        </p:spPr>
        <p:txBody>
          <a:bodyPr>
            <a:normAutofit fontScale="90000"/>
          </a:bodyPr>
          <a:lstStyle/>
          <a:p>
            <a:pPr algn="l"/>
            <a:r>
              <a:rPr lang="en-US" sz="3200" dirty="0">
                <a:latin typeface="Galano Grotesque Alt Medium" panose="00000600000000000000" pitchFamily="50" charset="0"/>
              </a:rPr>
              <a:t>Analysis of data based on getting value for money spent</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325035"/>
            <a:ext cx="11818373" cy="1371599"/>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1. 85.87% of customers believe  they are getting value for money spent on online shopping. (Strongly Agree - 82, Agree - 149).</a:t>
            </a:r>
          </a:p>
          <a:p>
            <a:pPr algn="l"/>
            <a:r>
              <a:rPr lang="en-US" sz="1400" dirty="0">
                <a:latin typeface="Galano Grotesque Alt Medium" panose="00000600000000000000" pitchFamily="50" charset="0"/>
              </a:rPr>
              <a:t>2. 14.13% of customers are having indifference to this opinion(38 customers).</a:t>
            </a:r>
          </a:p>
        </p:txBody>
      </p:sp>
      <p:pic>
        <p:nvPicPr>
          <p:cNvPr id="5" name="Picture 4">
            <a:extLst>
              <a:ext uri="{FF2B5EF4-FFF2-40B4-BE49-F238E27FC236}">
                <a16:creationId xmlns:a16="http://schemas.microsoft.com/office/drawing/2014/main" id="{D56E941C-B77D-CB4C-8026-7DCB9228BC3A}"/>
              </a:ext>
            </a:extLst>
          </p:cNvPr>
          <p:cNvPicPr>
            <a:picLocks noChangeAspect="1"/>
          </p:cNvPicPr>
          <p:nvPr/>
        </p:nvPicPr>
        <p:blipFill>
          <a:blip r:embed="rId3"/>
          <a:stretch>
            <a:fillRect/>
          </a:stretch>
        </p:blipFill>
        <p:spPr>
          <a:xfrm>
            <a:off x="1963271" y="1459115"/>
            <a:ext cx="5512734" cy="3939767"/>
          </a:xfrm>
          <a:prstGeom prst="rect">
            <a:avLst/>
          </a:prstGeom>
        </p:spPr>
      </p:pic>
      <p:pic>
        <p:nvPicPr>
          <p:cNvPr id="6" name="Picture 5">
            <a:extLst>
              <a:ext uri="{FF2B5EF4-FFF2-40B4-BE49-F238E27FC236}">
                <a16:creationId xmlns:a16="http://schemas.microsoft.com/office/drawing/2014/main" id="{41B8239A-78CC-3380-4B4B-165D5D13493C}"/>
              </a:ext>
            </a:extLst>
          </p:cNvPr>
          <p:cNvPicPr>
            <a:picLocks noChangeAspect="1"/>
          </p:cNvPicPr>
          <p:nvPr/>
        </p:nvPicPr>
        <p:blipFill>
          <a:blip r:embed="rId4"/>
          <a:stretch>
            <a:fillRect/>
          </a:stretch>
        </p:blipFill>
        <p:spPr>
          <a:xfrm>
            <a:off x="6907431" y="1391271"/>
            <a:ext cx="4316475" cy="4075454"/>
          </a:xfrm>
          <a:prstGeom prst="rect">
            <a:avLst/>
          </a:prstGeom>
        </p:spPr>
      </p:pic>
    </p:spTree>
    <p:extLst>
      <p:ext uri="{BB962C8B-B14F-4D97-AF65-F5344CB8AC3E}">
        <p14:creationId xmlns:p14="http://schemas.microsoft.com/office/powerpoint/2010/main" val="1094984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95083"/>
          </a:xfrm>
        </p:spPr>
        <p:txBody>
          <a:bodyPr>
            <a:normAutofit fontScale="90000"/>
          </a:bodyPr>
          <a:lstStyle/>
          <a:p>
            <a:pPr algn="l"/>
            <a:r>
              <a:rPr lang="en-US" sz="3200" dirty="0">
                <a:latin typeface="Galano Grotesque Alt Medium" panose="00000600000000000000" pitchFamily="50" charset="0"/>
              </a:rPr>
              <a:t>Analysis of data based on online retailers you have shopped from</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163671"/>
            <a:ext cx="11818373" cy="1532963"/>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Most of the customers have shopped from major online e-tailers(Amazon.in, Flipkart.com, Paytm.com, Myntra.com, Snapdeal.com)</a:t>
            </a:r>
          </a:p>
        </p:txBody>
      </p:sp>
      <p:pic>
        <p:nvPicPr>
          <p:cNvPr id="5" name="Picture 4">
            <a:extLst>
              <a:ext uri="{FF2B5EF4-FFF2-40B4-BE49-F238E27FC236}">
                <a16:creationId xmlns:a16="http://schemas.microsoft.com/office/drawing/2014/main" id="{33278532-FA61-766D-1FD4-31196F62308D}"/>
              </a:ext>
            </a:extLst>
          </p:cNvPr>
          <p:cNvPicPr>
            <a:picLocks noChangeAspect="1"/>
          </p:cNvPicPr>
          <p:nvPr/>
        </p:nvPicPr>
        <p:blipFill>
          <a:blip r:embed="rId3"/>
          <a:stretch>
            <a:fillRect/>
          </a:stretch>
        </p:blipFill>
        <p:spPr>
          <a:xfrm>
            <a:off x="1963271" y="1519521"/>
            <a:ext cx="4760258" cy="3795938"/>
          </a:xfrm>
          <a:prstGeom prst="rect">
            <a:avLst/>
          </a:prstGeom>
        </p:spPr>
      </p:pic>
      <p:pic>
        <p:nvPicPr>
          <p:cNvPr id="6" name="Picture 5">
            <a:extLst>
              <a:ext uri="{FF2B5EF4-FFF2-40B4-BE49-F238E27FC236}">
                <a16:creationId xmlns:a16="http://schemas.microsoft.com/office/drawing/2014/main" id="{FCA525DE-CE4B-493E-AD42-7FE160EE3F9B}"/>
              </a:ext>
            </a:extLst>
          </p:cNvPr>
          <p:cNvPicPr>
            <a:picLocks noChangeAspect="1"/>
          </p:cNvPicPr>
          <p:nvPr/>
        </p:nvPicPr>
        <p:blipFill>
          <a:blip r:embed="rId4"/>
          <a:stretch>
            <a:fillRect/>
          </a:stretch>
        </p:blipFill>
        <p:spPr>
          <a:xfrm>
            <a:off x="5434854" y="1403768"/>
            <a:ext cx="6129617" cy="3517852"/>
          </a:xfrm>
          <a:prstGeom prst="rect">
            <a:avLst/>
          </a:prstGeom>
        </p:spPr>
      </p:pic>
    </p:spTree>
    <p:extLst>
      <p:ext uri="{BB962C8B-B14F-4D97-AF65-F5344CB8AC3E}">
        <p14:creationId xmlns:p14="http://schemas.microsoft.com/office/powerpoint/2010/main" val="1867174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1075765"/>
          </a:xfrm>
        </p:spPr>
        <p:txBody>
          <a:bodyPr>
            <a:normAutofit/>
          </a:bodyPr>
          <a:lstStyle/>
          <a:p>
            <a:pPr algn="l"/>
            <a:r>
              <a:rPr lang="en-US" sz="3200" dirty="0">
                <a:latin typeface="Galano Grotesque Alt Medium" panose="00000600000000000000" pitchFamily="50" charset="0"/>
              </a:rPr>
              <a:t>Analysis of data based on easy-to-use website or application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71247"/>
            <a:ext cx="11818373" cy="1425387"/>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Most of the users believe that Flipkart.com and Amazon.in are having easy to use website and application for online shopping.</a:t>
            </a:r>
          </a:p>
        </p:txBody>
      </p:sp>
      <p:pic>
        <p:nvPicPr>
          <p:cNvPr id="5" name="Picture 4">
            <a:extLst>
              <a:ext uri="{FF2B5EF4-FFF2-40B4-BE49-F238E27FC236}">
                <a16:creationId xmlns:a16="http://schemas.microsoft.com/office/drawing/2014/main" id="{5DE59CF2-3D83-326E-0322-3AAF5A2D5B54}"/>
              </a:ext>
            </a:extLst>
          </p:cNvPr>
          <p:cNvPicPr>
            <a:picLocks noChangeAspect="1"/>
          </p:cNvPicPr>
          <p:nvPr/>
        </p:nvPicPr>
        <p:blipFill>
          <a:blip r:embed="rId3"/>
          <a:stretch>
            <a:fillRect/>
          </a:stretch>
        </p:blipFill>
        <p:spPr>
          <a:xfrm>
            <a:off x="1423521" y="1375801"/>
            <a:ext cx="5576045" cy="3509683"/>
          </a:xfrm>
          <a:prstGeom prst="rect">
            <a:avLst/>
          </a:prstGeom>
        </p:spPr>
      </p:pic>
      <p:pic>
        <p:nvPicPr>
          <p:cNvPr id="6" name="Picture 5">
            <a:extLst>
              <a:ext uri="{FF2B5EF4-FFF2-40B4-BE49-F238E27FC236}">
                <a16:creationId xmlns:a16="http://schemas.microsoft.com/office/drawing/2014/main" id="{F185D27C-65A7-97FC-AE38-33E765E4653E}"/>
              </a:ext>
            </a:extLst>
          </p:cNvPr>
          <p:cNvPicPr>
            <a:picLocks noChangeAspect="1"/>
          </p:cNvPicPr>
          <p:nvPr/>
        </p:nvPicPr>
        <p:blipFill>
          <a:blip r:embed="rId4"/>
          <a:stretch>
            <a:fillRect/>
          </a:stretch>
        </p:blipFill>
        <p:spPr>
          <a:xfrm>
            <a:off x="6016291" y="1375801"/>
            <a:ext cx="5350439" cy="3509683"/>
          </a:xfrm>
          <a:prstGeom prst="rect">
            <a:avLst/>
          </a:prstGeom>
        </p:spPr>
      </p:pic>
    </p:spTree>
    <p:extLst>
      <p:ext uri="{BB962C8B-B14F-4D97-AF65-F5344CB8AC3E}">
        <p14:creationId xmlns:p14="http://schemas.microsoft.com/office/powerpoint/2010/main" val="1897338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95083"/>
          </a:xfrm>
        </p:spPr>
        <p:txBody>
          <a:bodyPr>
            <a:normAutofit fontScale="90000"/>
          </a:bodyPr>
          <a:lstStyle/>
          <a:p>
            <a:pPr algn="l"/>
            <a:r>
              <a:rPr lang="en-US" sz="3200" dirty="0">
                <a:latin typeface="Galano Grotesque Alt Medium" panose="00000600000000000000" pitchFamily="50" charset="0"/>
              </a:rPr>
              <a:t>Analysis of data based on visual appealing web-page layout</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392271"/>
            <a:ext cx="11818373" cy="1304363"/>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Most of the customers says Amazon.in and Flipkart.com are having visually appealing web-page layout.</a:t>
            </a:r>
          </a:p>
        </p:txBody>
      </p:sp>
      <p:pic>
        <p:nvPicPr>
          <p:cNvPr id="5" name="Picture 4">
            <a:extLst>
              <a:ext uri="{FF2B5EF4-FFF2-40B4-BE49-F238E27FC236}">
                <a16:creationId xmlns:a16="http://schemas.microsoft.com/office/drawing/2014/main" id="{5C7BD3B7-284A-2EC0-5088-415201811A53}"/>
              </a:ext>
            </a:extLst>
          </p:cNvPr>
          <p:cNvPicPr>
            <a:picLocks noChangeAspect="1"/>
          </p:cNvPicPr>
          <p:nvPr/>
        </p:nvPicPr>
        <p:blipFill>
          <a:blip r:embed="rId3"/>
          <a:stretch>
            <a:fillRect/>
          </a:stretch>
        </p:blipFill>
        <p:spPr>
          <a:xfrm>
            <a:off x="1640542" y="1277470"/>
            <a:ext cx="4988858" cy="3995984"/>
          </a:xfrm>
          <a:prstGeom prst="rect">
            <a:avLst/>
          </a:prstGeom>
        </p:spPr>
      </p:pic>
      <p:pic>
        <p:nvPicPr>
          <p:cNvPr id="6" name="Picture 5">
            <a:extLst>
              <a:ext uri="{FF2B5EF4-FFF2-40B4-BE49-F238E27FC236}">
                <a16:creationId xmlns:a16="http://schemas.microsoft.com/office/drawing/2014/main" id="{25B06FCA-5733-33AB-AF25-1AEA57080712}"/>
              </a:ext>
            </a:extLst>
          </p:cNvPr>
          <p:cNvPicPr>
            <a:picLocks noChangeAspect="1"/>
          </p:cNvPicPr>
          <p:nvPr/>
        </p:nvPicPr>
        <p:blipFill>
          <a:blip r:embed="rId4"/>
          <a:stretch>
            <a:fillRect/>
          </a:stretch>
        </p:blipFill>
        <p:spPr>
          <a:xfrm>
            <a:off x="4948518" y="1116103"/>
            <a:ext cx="6423651" cy="3995984"/>
          </a:xfrm>
          <a:prstGeom prst="rect">
            <a:avLst/>
          </a:prstGeom>
        </p:spPr>
      </p:pic>
    </p:spTree>
    <p:extLst>
      <p:ext uri="{BB962C8B-B14F-4D97-AF65-F5344CB8AC3E}">
        <p14:creationId xmlns:p14="http://schemas.microsoft.com/office/powerpoint/2010/main" val="383162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95083"/>
          </a:xfrm>
        </p:spPr>
        <p:txBody>
          <a:bodyPr>
            <a:normAutofit fontScale="90000"/>
          </a:bodyPr>
          <a:lstStyle/>
          <a:p>
            <a:pPr algn="l"/>
            <a:r>
              <a:rPr lang="en-US" sz="3200" dirty="0">
                <a:latin typeface="Galano Grotesque Alt Medium" panose="00000600000000000000" pitchFamily="50" charset="0"/>
              </a:rPr>
              <a:t>Analysis of data based on wild variety of product on offer</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378825"/>
            <a:ext cx="11818373" cy="1317810"/>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Most of the customers are having the opinion that Amazon.in and Flipkart.com are having the variety of categories for products which are available on offers.</a:t>
            </a:r>
          </a:p>
        </p:txBody>
      </p:sp>
      <p:pic>
        <p:nvPicPr>
          <p:cNvPr id="5" name="Picture 4">
            <a:extLst>
              <a:ext uri="{FF2B5EF4-FFF2-40B4-BE49-F238E27FC236}">
                <a16:creationId xmlns:a16="http://schemas.microsoft.com/office/drawing/2014/main" id="{278ABCE0-39E1-191C-718C-E871657ECE4E}"/>
              </a:ext>
            </a:extLst>
          </p:cNvPr>
          <p:cNvPicPr>
            <a:picLocks noChangeAspect="1"/>
          </p:cNvPicPr>
          <p:nvPr/>
        </p:nvPicPr>
        <p:blipFill>
          <a:blip r:embed="rId3"/>
          <a:stretch>
            <a:fillRect/>
          </a:stretch>
        </p:blipFill>
        <p:spPr>
          <a:xfrm>
            <a:off x="1734671" y="1331262"/>
            <a:ext cx="4498024" cy="4195476"/>
          </a:xfrm>
          <a:prstGeom prst="rect">
            <a:avLst/>
          </a:prstGeom>
        </p:spPr>
      </p:pic>
      <p:pic>
        <p:nvPicPr>
          <p:cNvPr id="6" name="Picture 5">
            <a:extLst>
              <a:ext uri="{FF2B5EF4-FFF2-40B4-BE49-F238E27FC236}">
                <a16:creationId xmlns:a16="http://schemas.microsoft.com/office/drawing/2014/main" id="{EB9AC358-5E55-9299-3BE5-B508C629DD50}"/>
              </a:ext>
            </a:extLst>
          </p:cNvPr>
          <p:cNvPicPr>
            <a:picLocks noChangeAspect="1"/>
          </p:cNvPicPr>
          <p:nvPr/>
        </p:nvPicPr>
        <p:blipFill>
          <a:blip r:embed="rId4"/>
          <a:stretch>
            <a:fillRect/>
          </a:stretch>
        </p:blipFill>
        <p:spPr>
          <a:xfrm>
            <a:off x="5983941" y="904525"/>
            <a:ext cx="4968671" cy="3782426"/>
          </a:xfrm>
          <a:prstGeom prst="rect">
            <a:avLst/>
          </a:prstGeom>
        </p:spPr>
      </p:pic>
    </p:spTree>
    <p:extLst>
      <p:ext uri="{BB962C8B-B14F-4D97-AF65-F5344CB8AC3E}">
        <p14:creationId xmlns:p14="http://schemas.microsoft.com/office/powerpoint/2010/main" val="923344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2486025" y="991967"/>
            <a:ext cx="8574622" cy="567267"/>
          </a:xfrm>
        </p:spPr>
        <p:txBody>
          <a:bodyPr>
            <a:normAutofit fontScale="90000"/>
          </a:bodyPr>
          <a:lstStyle/>
          <a:p>
            <a:pPr algn="l"/>
            <a:r>
              <a:rPr lang="en-US" sz="3200" dirty="0">
                <a:latin typeface="Galano Grotesque Alt Medium" panose="00000600000000000000" pitchFamily="50" charset="0"/>
              </a:rPr>
              <a:t>Analyzing the shape and type of data.</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2482043" y="1664008"/>
            <a:ext cx="8720945" cy="3822391"/>
          </a:xfrm>
        </p:spPr>
        <p:txBody>
          <a:bodyPr>
            <a:normAutofit/>
          </a:bodyPr>
          <a:lstStyle/>
          <a:p>
            <a:pPr algn="l"/>
            <a:r>
              <a:rPr lang="en-US" sz="2000" u="sng" dirty="0">
                <a:latin typeface="Galano Grotesque Alt Medium" panose="00000600000000000000" pitchFamily="50" charset="0"/>
              </a:rPr>
              <a:t>Shape of data</a:t>
            </a:r>
          </a:p>
          <a:p>
            <a:pPr algn="l"/>
            <a:r>
              <a:rPr lang="en-US" sz="2000" dirty="0">
                <a:latin typeface="Galano Grotesque Alt Medium" panose="00000600000000000000" pitchFamily="50" charset="0"/>
              </a:rPr>
              <a:t>	We have 269 rows and 71 columns in the dataset.</a:t>
            </a:r>
          </a:p>
          <a:p>
            <a:pPr algn="l"/>
            <a:r>
              <a:rPr lang="en-US" sz="2000" u="sng" dirty="0">
                <a:latin typeface="Galano Grotesque Alt Medium" panose="00000600000000000000" pitchFamily="50" charset="0"/>
              </a:rPr>
              <a:t>Type of data.</a:t>
            </a:r>
          </a:p>
          <a:p>
            <a:pPr algn="l"/>
            <a:r>
              <a:rPr lang="en-US" sz="2000" dirty="0">
                <a:latin typeface="Galano Grotesque Alt Medium" panose="00000600000000000000" pitchFamily="50" charset="0"/>
              </a:rPr>
              <a:t>	</a:t>
            </a:r>
            <a:r>
              <a:rPr lang="en-US" b="1" dirty="0"/>
              <a:t>All the columns except column 'Pin Code' is having object type of data. These are categorical in nature. The column 'Pin Code' is having integer type of data.</a:t>
            </a:r>
          </a:p>
          <a:p>
            <a:pPr algn="l"/>
            <a:endParaRPr lang="en-US" sz="2000" dirty="0">
              <a:latin typeface="Galano Grotesque Alt Medium" panose="00000600000000000000" pitchFamily="50" charset="0"/>
            </a:endParaRPr>
          </a:p>
          <a:p>
            <a:pPr algn="l"/>
            <a:endParaRPr lang="en-US" sz="2000" dirty="0">
              <a:latin typeface="Galano Grotesque Alt Medium" panose="00000600000000000000" pitchFamily="50" charset="0"/>
            </a:endParaRPr>
          </a:p>
        </p:txBody>
      </p:sp>
    </p:spTree>
    <p:extLst>
      <p:ext uri="{BB962C8B-B14F-4D97-AF65-F5344CB8AC3E}">
        <p14:creationId xmlns:p14="http://schemas.microsoft.com/office/powerpoint/2010/main" val="1473502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54741"/>
          </a:xfrm>
        </p:spPr>
        <p:txBody>
          <a:bodyPr>
            <a:normAutofit fontScale="90000"/>
          </a:bodyPr>
          <a:lstStyle/>
          <a:p>
            <a:pPr algn="l"/>
            <a:r>
              <a:rPr lang="en-US" sz="3200" dirty="0">
                <a:latin typeface="Galano Grotesque Alt Medium" panose="00000600000000000000" pitchFamily="50" charset="0"/>
              </a:rPr>
              <a:t>Analysis of data based on complete, relevant description information of products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338482"/>
            <a:ext cx="11818373" cy="1358152"/>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users says Amazon.in provides complete and relevant information on products. Second most e-tailer is Flipkart.com.</a:t>
            </a:r>
          </a:p>
        </p:txBody>
      </p:sp>
      <p:pic>
        <p:nvPicPr>
          <p:cNvPr id="5" name="Picture 4">
            <a:extLst>
              <a:ext uri="{FF2B5EF4-FFF2-40B4-BE49-F238E27FC236}">
                <a16:creationId xmlns:a16="http://schemas.microsoft.com/office/drawing/2014/main" id="{0C190B32-88A3-67FD-2958-849E3AE1296B}"/>
              </a:ext>
            </a:extLst>
          </p:cNvPr>
          <p:cNvPicPr>
            <a:picLocks noChangeAspect="1"/>
          </p:cNvPicPr>
          <p:nvPr/>
        </p:nvPicPr>
        <p:blipFill>
          <a:blip r:embed="rId3"/>
          <a:stretch>
            <a:fillRect/>
          </a:stretch>
        </p:blipFill>
        <p:spPr>
          <a:xfrm>
            <a:off x="1559860" y="1108656"/>
            <a:ext cx="5271246" cy="4640214"/>
          </a:xfrm>
          <a:prstGeom prst="rect">
            <a:avLst/>
          </a:prstGeom>
        </p:spPr>
      </p:pic>
      <p:pic>
        <p:nvPicPr>
          <p:cNvPr id="6" name="Picture 5">
            <a:extLst>
              <a:ext uri="{FF2B5EF4-FFF2-40B4-BE49-F238E27FC236}">
                <a16:creationId xmlns:a16="http://schemas.microsoft.com/office/drawing/2014/main" id="{132CF2DD-895D-3584-3C36-C5049211F044}"/>
              </a:ext>
            </a:extLst>
          </p:cNvPr>
          <p:cNvPicPr>
            <a:picLocks noChangeAspect="1"/>
          </p:cNvPicPr>
          <p:nvPr/>
        </p:nvPicPr>
        <p:blipFill>
          <a:blip r:embed="rId4"/>
          <a:stretch>
            <a:fillRect/>
          </a:stretch>
        </p:blipFill>
        <p:spPr>
          <a:xfrm>
            <a:off x="5446048" y="936211"/>
            <a:ext cx="6284259" cy="3847941"/>
          </a:xfrm>
          <a:prstGeom prst="rect">
            <a:avLst/>
          </a:prstGeom>
        </p:spPr>
      </p:pic>
    </p:spTree>
    <p:extLst>
      <p:ext uri="{BB962C8B-B14F-4D97-AF65-F5344CB8AC3E}">
        <p14:creationId xmlns:p14="http://schemas.microsoft.com/office/powerpoint/2010/main" val="2556503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95083"/>
          </a:xfrm>
        </p:spPr>
        <p:txBody>
          <a:bodyPr>
            <a:normAutofit fontScale="90000"/>
          </a:bodyPr>
          <a:lstStyle/>
          <a:p>
            <a:pPr algn="l"/>
            <a:r>
              <a:rPr lang="en-US" sz="3200" dirty="0">
                <a:latin typeface="Galano Grotesque Alt Medium" panose="00000600000000000000" pitchFamily="50" charset="0"/>
              </a:rPr>
              <a:t>Analysis of data based on fast loading website speed of website and application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84694"/>
            <a:ext cx="11818373" cy="1411940"/>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users have rated Amazon.in is having fastest loading speed on website and application. Second highest e-tailer with fast loading speed for website and application is Paytm.com</a:t>
            </a:r>
          </a:p>
        </p:txBody>
      </p:sp>
      <p:pic>
        <p:nvPicPr>
          <p:cNvPr id="30722" name="Picture 2">
            <a:extLst>
              <a:ext uri="{FF2B5EF4-FFF2-40B4-BE49-F238E27FC236}">
                <a16:creationId xmlns:a16="http://schemas.microsoft.com/office/drawing/2014/main" id="{AAE66395-702D-6658-762E-F2BC6FD64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72" y="1277470"/>
            <a:ext cx="5025558" cy="43702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DBC6EBD-12DC-9DF8-B85E-0223266A6AA4}"/>
              </a:ext>
            </a:extLst>
          </p:cNvPr>
          <p:cNvPicPr>
            <a:picLocks noChangeAspect="1"/>
          </p:cNvPicPr>
          <p:nvPr/>
        </p:nvPicPr>
        <p:blipFill>
          <a:blip r:embed="rId4"/>
          <a:stretch>
            <a:fillRect/>
          </a:stretch>
        </p:blipFill>
        <p:spPr>
          <a:xfrm>
            <a:off x="5595456" y="1363197"/>
            <a:ext cx="5313880" cy="3423955"/>
          </a:xfrm>
          <a:prstGeom prst="rect">
            <a:avLst/>
          </a:prstGeom>
        </p:spPr>
      </p:pic>
    </p:spTree>
    <p:extLst>
      <p:ext uri="{BB962C8B-B14F-4D97-AF65-F5344CB8AC3E}">
        <p14:creationId xmlns:p14="http://schemas.microsoft.com/office/powerpoint/2010/main" val="95383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68188"/>
          </a:xfrm>
        </p:spPr>
        <p:txBody>
          <a:bodyPr>
            <a:normAutofit fontScale="90000"/>
          </a:bodyPr>
          <a:lstStyle/>
          <a:p>
            <a:pPr algn="l"/>
            <a:r>
              <a:rPr lang="en-US" sz="3200" dirty="0">
                <a:latin typeface="Galano Grotesque Alt Medium" panose="00000600000000000000" pitchFamily="50" charset="0"/>
              </a:rPr>
              <a:t>Analysis of data based on reliability of the website or application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338482"/>
            <a:ext cx="11818373" cy="1358152"/>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says Amazon.in is having a reliable website and application. Second most rated e-tailer is Flipkart.com</a:t>
            </a:r>
          </a:p>
        </p:txBody>
      </p:sp>
      <p:pic>
        <p:nvPicPr>
          <p:cNvPr id="5" name="Picture 4">
            <a:extLst>
              <a:ext uri="{FF2B5EF4-FFF2-40B4-BE49-F238E27FC236}">
                <a16:creationId xmlns:a16="http://schemas.microsoft.com/office/drawing/2014/main" id="{9C2470DA-FA98-22BE-BB2A-7F716D8B0EF9}"/>
              </a:ext>
            </a:extLst>
          </p:cNvPr>
          <p:cNvPicPr>
            <a:picLocks noChangeAspect="1"/>
          </p:cNvPicPr>
          <p:nvPr/>
        </p:nvPicPr>
        <p:blipFill>
          <a:blip r:embed="rId3"/>
          <a:stretch>
            <a:fillRect/>
          </a:stretch>
        </p:blipFill>
        <p:spPr>
          <a:xfrm>
            <a:off x="1775013" y="1250576"/>
            <a:ext cx="5204012" cy="4366745"/>
          </a:xfrm>
          <a:prstGeom prst="rect">
            <a:avLst/>
          </a:prstGeom>
        </p:spPr>
      </p:pic>
      <p:pic>
        <p:nvPicPr>
          <p:cNvPr id="6" name="Picture 5">
            <a:extLst>
              <a:ext uri="{FF2B5EF4-FFF2-40B4-BE49-F238E27FC236}">
                <a16:creationId xmlns:a16="http://schemas.microsoft.com/office/drawing/2014/main" id="{F0BCBF75-5B4C-3109-F3A1-5CB34F5AD588}"/>
              </a:ext>
            </a:extLst>
          </p:cNvPr>
          <p:cNvPicPr>
            <a:picLocks noChangeAspect="1"/>
          </p:cNvPicPr>
          <p:nvPr/>
        </p:nvPicPr>
        <p:blipFill>
          <a:blip r:embed="rId4"/>
          <a:stretch>
            <a:fillRect/>
          </a:stretch>
        </p:blipFill>
        <p:spPr>
          <a:xfrm>
            <a:off x="5351638" y="1240679"/>
            <a:ext cx="5773841" cy="3867711"/>
          </a:xfrm>
          <a:prstGeom prst="rect">
            <a:avLst/>
          </a:prstGeom>
        </p:spPr>
      </p:pic>
    </p:spTree>
    <p:extLst>
      <p:ext uri="{BB962C8B-B14F-4D97-AF65-F5344CB8AC3E}">
        <p14:creationId xmlns:p14="http://schemas.microsoft.com/office/powerpoint/2010/main" val="1154925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quickness to complete purchase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459506"/>
            <a:ext cx="11818373" cy="1237128"/>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Most customers have rated Amazon.com is the online store where they can quickly complete the purchase.</a:t>
            </a:r>
          </a:p>
        </p:txBody>
      </p:sp>
      <p:pic>
        <p:nvPicPr>
          <p:cNvPr id="28674" name="Picture 2">
            <a:extLst>
              <a:ext uri="{FF2B5EF4-FFF2-40B4-BE49-F238E27FC236}">
                <a16:creationId xmlns:a16="http://schemas.microsoft.com/office/drawing/2014/main" id="{6651622B-3541-BD81-799A-7781C529F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919" y="1264024"/>
            <a:ext cx="5293657" cy="40341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F9F76-34F8-291C-A0AB-969580BFE33A}"/>
              </a:ext>
            </a:extLst>
          </p:cNvPr>
          <p:cNvPicPr>
            <a:picLocks noChangeAspect="1"/>
          </p:cNvPicPr>
          <p:nvPr/>
        </p:nvPicPr>
        <p:blipFill>
          <a:blip r:embed="rId4"/>
          <a:stretch>
            <a:fillRect/>
          </a:stretch>
        </p:blipFill>
        <p:spPr>
          <a:xfrm>
            <a:off x="5990927" y="1102657"/>
            <a:ext cx="5573544" cy="3765179"/>
          </a:xfrm>
          <a:prstGeom prst="rect">
            <a:avLst/>
          </a:prstGeom>
        </p:spPr>
      </p:pic>
    </p:spTree>
    <p:extLst>
      <p:ext uri="{BB962C8B-B14F-4D97-AF65-F5344CB8AC3E}">
        <p14:creationId xmlns:p14="http://schemas.microsoft.com/office/powerpoint/2010/main" val="369215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41294"/>
          </a:xfrm>
        </p:spPr>
        <p:txBody>
          <a:bodyPr>
            <a:normAutofit fontScale="90000"/>
          </a:bodyPr>
          <a:lstStyle/>
          <a:p>
            <a:pPr algn="l"/>
            <a:r>
              <a:rPr lang="en-US" sz="3200" dirty="0">
                <a:latin typeface="Galano Grotesque Alt Medium" panose="00000600000000000000" pitchFamily="50" charset="0"/>
              </a:rPr>
              <a:t>Analysis of data based on availability of several payment options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499847"/>
            <a:ext cx="11818373" cy="1196787"/>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Most of the customers are having the opinion Amazon.in and Flipkart.com are having several payment methods</a:t>
            </a:r>
          </a:p>
        </p:txBody>
      </p:sp>
      <p:pic>
        <p:nvPicPr>
          <p:cNvPr id="27652" name="Picture 4">
            <a:extLst>
              <a:ext uri="{FF2B5EF4-FFF2-40B4-BE49-F238E27FC236}">
                <a16:creationId xmlns:a16="http://schemas.microsoft.com/office/drawing/2014/main" id="{88B76CE0-B2DF-2F58-40EC-E294C4385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883" y="1255392"/>
            <a:ext cx="5082988" cy="38838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89396B4-30E4-0EDC-38B5-A16E8D80E48E}"/>
              </a:ext>
            </a:extLst>
          </p:cNvPr>
          <p:cNvPicPr>
            <a:picLocks noChangeAspect="1"/>
          </p:cNvPicPr>
          <p:nvPr/>
        </p:nvPicPr>
        <p:blipFill>
          <a:blip r:embed="rId4"/>
          <a:stretch>
            <a:fillRect/>
          </a:stretch>
        </p:blipFill>
        <p:spPr>
          <a:xfrm>
            <a:off x="5527913" y="1416759"/>
            <a:ext cx="5833642" cy="4024479"/>
          </a:xfrm>
          <a:prstGeom prst="rect">
            <a:avLst/>
          </a:prstGeom>
        </p:spPr>
      </p:pic>
    </p:spTree>
    <p:extLst>
      <p:ext uri="{BB962C8B-B14F-4D97-AF65-F5344CB8AC3E}">
        <p14:creationId xmlns:p14="http://schemas.microsoft.com/office/powerpoint/2010/main" val="223569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05118"/>
          </a:xfrm>
        </p:spPr>
        <p:txBody>
          <a:bodyPr>
            <a:normAutofit/>
          </a:bodyPr>
          <a:lstStyle/>
          <a:p>
            <a:pPr algn="l"/>
            <a:r>
              <a:rPr lang="en-US" sz="3200" dirty="0">
                <a:latin typeface="Galano Grotesque Alt Medium" panose="00000600000000000000" pitchFamily="50" charset="0"/>
              </a:rPr>
              <a:t>Analysis of data based on speedy order delivery</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325035"/>
            <a:ext cx="11818373" cy="1371599"/>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Most of the customers have rated Amazon.in as the e-tailer with speedy order delivery compared to other e-tailers. Second most rated e-tailer for speedy deliver of orders is Flipkart.com</a:t>
            </a:r>
          </a:p>
        </p:txBody>
      </p:sp>
      <p:pic>
        <p:nvPicPr>
          <p:cNvPr id="5" name="Picture 4">
            <a:extLst>
              <a:ext uri="{FF2B5EF4-FFF2-40B4-BE49-F238E27FC236}">
                <a16:creationId xmlns:a16="http://schemas.microsoft.com/office/drawing/2014/main" id="{58CC7B27-BEB9-D5E4-AEF5-9B411D2E83E6}"/>
              </a:ext>
            </a:extLst>
          </p:cNvPr>
          <p:cNvPicPr>
            <a:picLocks noChangeAspect="1"/>
          </p:cNvPicPr>
          <p:nvPr/>
        </p:nvPicPr>
        <p:blipFill>
          <a:blip r:embed="rId3"/>
          <a:stretch>
            <a:fillRect/>
          </a:stretch>
        </p:blipFill>
        <p:spPr>
          <a:xfrm>
            <a:off x="1775011" y="887506"/>
            <a:ext cx="5620871" cy="4410573"/>
          </a:xfrm>
          <a:prstGeom prst="rect">
            <a:avLst/>
          </a:prstGeom>
        </p:spPr>
      </p:pic>
      <p:pic>
        <p:nvPicPr>
          <p:cNvPr id="6" name="Picture 5">
            <a:extLst>
              <a:ext uri="{FF2B5EF4-FFF2-40B4-BE49-F238E27FC236}">
                <a16:creationId xmlns:a16="http://schemas.microsoft.com/office/drawing/2014/main" id="{7D63A8EC-9E9A-40F8-744E-0D5D5DEB0683}"/>
              </a:ext>
            </a:extLst>
          </p:cNvPr>
          <p:cNvPicPr>
            <a:picLocks noChangeAspect="1"/>
          </p:cNvPicPr>
          <p:nvPr/>
        </p:nvPicPr>
        <p:blipFill>
          <a:blip r:embed="rId4"/>
          <a:stretch>
            <a:fillRect/>
          </a:stretch>
        </p:blipFill>
        <p:spPr>
          <a:xfrm>
            <a:off x="6096000" y="887506"/>
            <a:ext cx="5620871" cy="3711770"/>
          </a:xfrm>
          <a:prstGeom prst="rect">
            <a:avLst/>
          </a:prstGeom>
        </p:spPr>
      </p:pic>
    </p:spTree>
    <p:extLst>
      <p:ext uri="{BB962C8B-B14F-4D97-AF65-F5344CB8AC3E}">
        <p14:creationId xmlns:p14="http://schemas.microsoft.com/office/powerpoint/2010/main" val="945849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927847"/>
          </a:xfrm>
        </p:spPr>
        <p:txBody>
          <a:bodyPr>
            <a:normAutofit fontScale="90000"/>
          </a:bodyPr>
          <a:lstStyle/>
          <a:p>
            <a:pPr algn="l"/>
            <a:r>
              <a:rPr lang="en-US" sz="3200" dirty="0">
                <a:latin typeface="Galano Grotesque Alt Medium" panose="00000600000000000000" pitchFamily="50" charset="0"/>
              </a:rPr>
              <a:t>Analysis of data based on privacy of customers’ information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325035"/>
            <a:ext cx="11818373" cy="1371599"/>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believe that Amazon.in is the e-tailer that provides maximum privacy on customer information.</a:t>
            </a:r>
          </a:p>
        </p:txBody>
      </p:sp>
      <p:pic>
        <p:nvPicPr>
          <p:cNvPr id="5" name="Picture 4">
            <a:extLst>
              <a:ext uri="{FF2B5EF4-FFF2-40B4-BE49-F238E27FC236}">
                <a16:creationId xmlns:a16="http://schemas.microsoft.com/office/drawing/2014/main" id="{8AB50B78-6491-FD4D-8F62-C3053B9EB274}"/>
              </a:ext>
            </a:extLst>
          </p:cNvPr>
          <p:cNvPicPr>
            <a:picLocks noChangeAspect="1"/>
          </p:cNvPicPr>
          <p:nvPr/>
        </p:nvPicPr>
        <p:blipFill>
          <a:blip r:embed="rId3"/>
          <a:stretch>
            <a:fillRect/>
          </a:stretch>
        </p:blipFill>
        <p:spPr>
          <a:xfrm>
            <a:off x="1963271" y="1275127"/>
            <a:ext cx="4975411" cy="4307746"/>
          </a:xfrm>
          <a:prstGeom prst="rect">
            <a:avLst/>
          </a:prstGeom>
        </p:spPr>
      </p:pic>
      <p:pic>
        <p:nvPicPr>
          <p:cNvPr id="6" name="Picture 5">
            <a:extLst>
              <a:ext uri="{FF2B5EF4-FFF2-40B4-BE49-F238E27FC236}">
                <a16:creationId xmlns:a16="http://schemas.microsoft.com/office/drawing/2014/main" id="{2C9EB999-0C34-5A38-CBB4-09B78492A9C2}"/>
              </a:ext>
            </a:extLst>
          </p:cNvPr>
          <p:cNvPicPr>
            <a:picLocks noChangeAspect="1"/>
          </p:cNvPicPr>
          <p:nvPr/>
        </p:nvPicPr>
        <p:blipFill>
          <a:blip r:embed="rId4"/>
          <a:stretch>
            <a:fillRect/>
          </a:stretch>
        </p:blipFill>
        <p:spPr>
          <a:xfrm>
            <a:off x="5598674" y="1062318"/>
            <a:ext cx="5651471" cy="3874104"/>
          </a:xfrm>
          <a:prstGeom prst="rect">
            <a:avLst/>
          </a:prstGeom>
        </p:spPr>
      </p:pic>
    </p:spTree>
    <p:extLst>
      <p:ext uri="{BB962C8B-B14F-4D97-AF65-F5344CB8AC3E}">
        <p14:creationId xmlns:p14="http://schemas.microsoft.com/office/powerpoint/2010/main" val="2255773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7"/>
            <a:ext cx="9601200" cy="1021978"/>
          </a:xfrm>
        </p:spPr>
        <p:txBody>
          <a:bodyPr>
            <a:normAutofit fontScale="90000"/>
          </a:bodyPr>
          <a:lstStyle/>
          <a:p>
            <a:pPr algn="l"/>
            <a:r>
              <a:rPr lang="en-US" sz="3200" dirty="0">
                <a:latin typeface="Galano Grotesque Alt Medium" panose="00000600000000000000" pitchFamily="50" charset="0"/>
              </a:rPr>
              <a:t>Analysis of data based on security of customer financial information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392271"/>
            <a:ext cx="11818373" cy="1304363"/>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have rated Amazon.in and Flipkart for having highest security for customers' financial information.</a:t>
            </a:r>
          </a:p>
        </p:txBody>
      </p:sp>
      <p:pic>
        <p:nvPicPr>
          <p:cNvPr id="5" name="Picture 4">
            <a:extLst>
              <a:ext uri="{FF2B5EF4-FFF2-40B4-BE49-F238E27FC236}">
                <a16:creationId xmlns:a16="http://schemas.microsoft.com/office/drawing/2014/main" id="{04F1F8CD-3F52-7F83-8AC0-85F8C7674ACF}"/>
              </a:ext>
            </a:extLst>
          </p:cNvPr>
          <p:cNvPicPr>
            <a:picLocks noChangeAspect="1"/>
          </p:cNvPicPr>
          <p:nvPr/>
        </p:nvPicPr>
        <p:blipFill>
          <a:blip r:embed="rId3"/>
          <a:stretch>
            <a:fillRect/>
          </a:stretch>
        </p:blipFill>
        <p:spPr>
          <a:xfrm>
            <a:off x="1761565" y="1304365"/>
            <a:ext cx="5338482" cy="4486972"/>
          </a:xfrm>
          <a:prstGeom prst="rect">
            <a:avLst/>
          </a:prstGeom>
        </p:spPr>
      </p:pic>
      <p:pic>
        <p:nvPicPr>
          <p:cNvPr id="6" name="Picture 5">
            <a:extLst>
              <a:ext uri="{FF2B5EF4-FFF2-40B4-BE49-F238E27FC236}">
                <a16:creationId xmlns:a16="http://schemas.microsoft.com/office/drawing/2014/main" id="{A4A24C20-8861-F7C1-25EA-66CDB586CE75}"/>
              </a:ext>
            </a:extLst>
          </p:cNvPr>
          <p:cNvPicPr>
            <a:picLocks noChangeAspect="1"/>
          </p:cNvPicPr>
          <p:nvPr/>
        </p:nvPicPr>
        <p:blipFill>
          <a:blip r:embed="rId4"/>
          <a:stretch>
            <a:fillRect/>
          </a:stretch>
        </p:blipFill>
        <p:spPr>
          <a:xfrm>
            <a:off x="5666665" y="1304365"/>
            <a:ext cx="6047534" cy="3753642"/>
          </a:xfrm>
          <a:prstGeom prst="rect">
            <a:avLst/>
          </a:prstGeom>
        </p:spPr>
      </p:pic>
    </p:spTree>
    <p:extLst>
      <p:ext uri="{BB962C8B-B14F-4D97-AF65-F5344CB8AC3E}">
        <p14:creationId xmlns:p14="http://schemas.microsoft.com/office/powerpoint/2010/main" val="2426561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603380"/>
          </a:xfrm>
        </p:spPr>
        <p:txBody>
          <a:bodyPr>
            <a:normAutofit fontScale="90000"/>
          </a:bodyPr>
          <a:lstStyle/>
          <a:p>
            <a:pPr algn="l"/>
            <a:r>
              <a:rPr lang="en-US" sz="3200" dirty="0">
                <a:latin typeface="Galano Grotesque Alt Medium" panose="00000600000000000000" pitchFamily="50" charset="0"/>
              </a:rPr>
              <a:t>Analysis of data based on perceived trustworthiness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338482"/>
            <a:ext cx="11818373" cy="1358152"/>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have rated Amazon.in as most trustable e-tailers compared to all other e-tailers.</a:t>
            </a:r>
          </a:p>
        </p:txBody>
      </p:sp>
      <p:pic>
        <p:nvPicPr>
          <p:cNvPr id="5" name="Picture 4">
            <a:extLst>
              <a:ext uri="{FF2B5EF4-FFF2-40B4-BE49-F238E27FC236}">
                <a16:creationId xmlns:a16="http://schemas.microsoft.com/office/drawing/2014/main" id="{460A36AC-2D7B-11B1-04A7-B18DEA5FA287}"/>
              </a:ext>
            </a:extLst>
          </p:cNvPr>
          <p:cNvPicPr>
            <a:picLocks noChangeAspect="1"/>
          </p:cNvPicPr>
          <p:nvPr/>
        </p:nvPicPr>
        <p:blipFill>
          <a:blip r:embed="rId3"/>
          <a:stretch>
            <a:fillRect/>
          </a:stretch>
        </p:blipFill>
        <p:spPr>
          <a:xfrm>
            <a:off x="1801904" y="885768"/>
            <a:ext cx="5190565" cy="4764913"/>
          </a:xfrm>
          <a:prstGeom prst="rect">
            <a:avLst/>
          </a:prstGeom>
        </p:spPr>
      </p:pic>
      <p:pic>
        <p:nvPicPr>
          <p:cNvPr id="6" name="Picture 5">
            <a:extLst>
              <a:ext uri="{FF2B5EF4-FFF2-40B4-BE49-F238E27FC236}">
                <a16:creationId xmlns:a16="http://schemas.microsoft.com/office/drawing/2014/main" id="{DCB54269-4859-1936-D659-A8AFBAE942B9}"/>
              </a:ext>
            </a:extLst>
          </p:cNvPr>
          <p:cNvPicPr>
            <a:picLocks noChangeAspect="1"/>
          </p:cNvPicPr>
          <p:nvPr/>
        </p:nvPicPr>
        <p:blipFill>
          <a:blip r:embed="rId4"/>
          <a:stretch>
            <a:fillRect/>
          </a:stretch>
        </p:blipFill>
        <p:spPr>
          <a:xfrm>
            <a:off x="5434958" y="818039"/>
            <a:ext cx="5971615" cy="4197714"/>
          </a:xfrm>
          <a:prstGeom prst="rect">
            <a:avLst/>
          </a:prstGeom>
        </p:spPr>
      </p:pic>
    </p:spTree>
    <p:extLst>
      <p:ext uri="{BB962C8B-B14F-4D97-AF65-F5344CB8AC3E}">
        <p14:creationId xmlns:p14="http://schemas.microsoft.com/office/powerpoint/2010/main" val="2245318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presence of online assistance through multi-channel</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365376"/>
            <a:ext cx="11818373" cy="1331258"/>
          </a:xfrm>
        </p:spPr>
        <p:txBody>
          <a:bodyPr>
            <a:noAutofit/>
          </a:bodyPr>
          <a:lstStyle/>
          <a:p>
            <a:pPr algn="l"/>
            <a:r>
              <a:rPr lang="en-US" sz="1600" dirty="0">
                <a:latin typeface="Galano Grotesque Alt Medium" panose="00000600000000000000" pitchFamily="50" charset="0"/>
              </a:rPr>
              <a:t>Findings: </a:t>
            </a:r>
          </a:p>
          <a:p>
            <a:pPr algn="l"/>
            <a:r>
              <a:rPr lang="en-US" sz="2000" b="1" dirty="0"/>
              <a:t>Most of the customers says Amazon.in is having multiple channels for online assistance.</a:t>
            </a:r>
            <a:endParaRPr lang="en-US" sz="2000" dirty="0">
              <a:latin typeface="Galano Grotesque Alt Medium" panose="00000600000000000000" pitchFamily="50" charset="0"/>
            </a:endParaRPr>
          </a:p>
        </p:txBody>
      </p:sp>
      <p:pic>
        <p:nvPicPr>
          <p:cNvPr id="5" name="Picture 4">
            <a:extLst>
              <a:ext uri="{FF2B5EF4-FFF2-40B4-BE49-F238E27FC236}">
                <a16:creationId xmlns:a16="http://schemas.microsoft.com/office/drawing/2014/main" id="{E674CF73-1F4F-C249-58E8-70BAC3A67137}"/>
              </a:ext>
            </a:extLst>
          </p:cNvPr>
          <p:cNvPicPr>
            <a:picLocks noChangeAspect="1"/>
          </p:cNvPicPr>
          <p:nvPr/>
        </p:nvPicPr>
        <p:blipFill>
          <a:blip r:embed="rId3"/>
          <a:stretch>
            <a:fillRect/>
          </a:stretch>
        </p:blipFill>
        <p:spPr>
          <a:xfrm>
            <a:off x="1640541" y="1291949"/>
            <a:ext cx="5365378" cy="4073427"/>
          </a:xfrm>
          <a:prstGeom prst="rect">
            <a:avLst/>
          </a:prstGeom>
        </p:spPr>
      </p:pic>
      <p:pic>
        <p:nvPicPr>
          <p:cNvPr id="6" name="Picture 5">
            <a:extLst>
              <a:ext uri="{FF2B5EF4-FFF2-40B4-BE49-F238E27FC236}">
                <a16:creationId xmlns:a16="http://schemas.microsoft.com/office/drawing/2014/main" id="{6E37BE9A-2939-8188-8441-3A46FB0359E3}"/>
              </a:ext>
            </a:extLst>
          </p:cNvPr>
          <p:cNvPicPr>
            <a:picLocks noChangeAspect="1"/>
          </p:cNvPicPr>
          <p:nvPr/>
        </p:nvPicPr>
        <p:blipFill>
          <a:blip r:embed="rId4"/>
          <a:stretch>
            <a:fillRect/>
          </a:stretch>
        </p:blipFill>
        <p:spPr>
          <a:xfrm>
            <a:off x="6373906" y="1291949"/>
            <a:ext cx="5190565" cy="3894342"/>
          </a:xfrm>
          <a:prstGeom prst="rect">
            <a:avLst/>
          </a:prstGeom>
        </p:spPr>
      </p:pic>
    </p:spTree>
    <p:extLst>
      <p:ext uri="{BB962C8B-B14F-4D97-AF65-F5344CB8AC3E}">
        <p14:creationId xmlns:p14="http://schemas.microsoft.com/office/powerpoint/2010/main" val="1304869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2070846" y="613660"/>
            <a:ext cx="8574622" cy="567267"/>
          </a:xfrm>
        </p:spPr>
        <p:txBody>
          <a:bodyPr>
            <a:normAutofit fontScale="90000"/>
          </a:bodyPr>
          <a:lstStyle/>
          <a:p>
            <a:pPr algn="l"/>
            <a:r>
              <a:rPr lang="en-US" sz="3200" dirty="0">
                <a:latin typeface="Galano Grotesque Alt Medium" panose="00000600000000000000" pitchFamily="50" charset="0"/>
              </a:rPr>
              <a:t>Checking for missing values.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4833684" y="5556725"/>
            <a:ext cx="7120751" cy="635127"/>
          </a:xfrm>
        </p:spPr>
        <p:txBody>
          <a:bodyPr>
            <a:normAutofit/>
          </a:bodyPr>
          <a:lstStyle/>
          <a:p>
            <a:pPr algn="l"/>
            <a:r>
              <a:rPr lang="en-US" b="1" dirty="0"/>
              <a:t>There are no missing values in the dataset.</a:t>
            </a:r>
          </a:p>
          <a:p>
            <a:pPr algn="l"/>
            <a:endParaRPr lang="en-US" sz="2000" dirty="0">
              <a:latin typeface="Galano Grotesque Alt Medium" panose="00000600000000000000" pitchFamily="50" charset="0"/>
            </a:endParaRPr>
          </a:p>
        </p:txBody>
      </p:sp>
      <p:pic>
        <p:nvPicPr>
          <p:cNvPr id="14" name="Picture 13" descr="Shape&#10;&#10;Description automatically generated">
            <a:extLst>
              <a:ext uri="{FF2B5EF4-FFF2-40B4-BE49-F238E27FC236}">
                <a16:creationId xmlns:a16="http://schemas.microsoft.com/office/drawing/2014/main" id="{AD28EB27-1C14-C3AA-3880-91F0B9884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532" y="897293"/>
            <a:ext cx="12317505" cy="4375799"/>
          </a:xfrm>
          <a:prstGeom prst="rect">
            <a:avLst/>
          </a:prstGeom>
        </p:spPr>
      </p:pic>
    </p:spTree>
    <p:extLst>
      <p:ext uri="{BB962C8B-B14F-4D97-AF65-F5344CB8AC3E}">
        <p14:creationId xmlns:p14="http://schemas.microsoft.com/office/powerpoint/2010/main" val="109753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68188"/>
          </a:xfrm>
        </p:spPr>
        <p:txBody>
          <a:bodyPr>
            <a:normAutofit fontScale="90000"/>
          </a:bodyPr>
          <a:lstStyle/>
          <a:p>
            <a:pPr algn="l"/>
            <a:r>
              <a:rPr lang="en-US" sz="3200" dirty="0">
                <a:latin typeface="Galano Grotesque Alt Medium" panose="00000600000000000000" pitchFamily="50" charset="0"/>
              </a:rPr>
              <a:t>Analysis of data based on longer time to get logged in (promotion, sales period)</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190565"/>
            <a:ext cx="11818373" cy="1506069"/>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have rated Amazon.in would take much more time to log in during promotion and sales period. Second most rated e-tailer is Paytm.com</a:t>
            </a:r>
          </a:p>
        </p:txBody>
      </p:sp>
      <p:pic>
        <p:nvPicPr>
          <p:cNvPr id="5" name="Picture 4">
            <a:extLst>
              <a:ext uri="{FF2B5EF4-FFF2-40B4-BE49-F238E27FC236}">
                <a16:creationId xmlns:a16="http://schemas.microsoft.com/office/drawing/2014/main" id="{FDF8EAA3-E8E4-B2B3-0214-90979A81340D}"/>
              </a:ext>
            </a:extLst>
          </p:cNvPr>
          <p:cNvPicPr>
            <a:picLocks noChangeAspect="1"/>
          </p:cNvPicPr>
          <p:nvPr/>
        </p:nvPicPr>
        <p:blipFill>
          <a:blip r:embed="rId3"/>
          <a:stretch>
            <a:fillRect/>
          </a:stretch>
        </p:blipFill>
        <p:spPr>
          <a:xfrm>
            <a:off x="1761566" y="1250576"/>
            <a:ext cx="5311588" cy="3959222"/>
          </a:xfrm>
          <a:prstGeom prst="rect">
            <a:avLst/>
          </a:prstGeom>
        </p:spPr>
      </p:pic>
      <p:pic>
        <p:nvPicPr>
          <p:cNvPr id="6" name="Picture 5">
            <a:extLst>
              <a:ext uri="{FF2B5EF4-FFF2-40B4-BE49-F238E27FC236}">
                <a16:creationId xmlns:a16="http://schemas.microsoft.com/office/drawing/2014/main" id="{41602A19-C269-2CEA-07A5-8F60DD8F26D5}"/>
              </a:ext>
            </a:extLst>
          </p:cNvPr>
          <p:cNvPicPr>
            <a:picLocks noChangeAspect="1"/>
          </p:cNvPicPr>
          <p:nvPr/>
        </p:nvPicPr>
        <p:blipFill>
          <a:blip r:embed="rId4"/>
          <a:stretch>
            <a:fillRect/>
          </a:stretch>
        </p:blipFill>
        <p:spPr>
          <a:xfrm>
            <a:off x="5975409" y="1422770"/>
            <a:ext cx="5198536" cy="3867711"/>
          </a:xfrm>
          <a:prstGeom prst="rect">
            <a:avLst/>
          </a:prstGeom>
        </p:spPr>
      </p:pic>
    </p:spTree>
    <p:extLst>
      <p:ext uri="{BB962C8B-B14F-4D97-AF65-F5344CB8AC3E}">
        <p14:creationId xmlns:p14="http://schemas.microsoft.com/office/powerpoint/2010/main" val="1350849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1021977"/>
          </a:xfrm>
        </p:spPr>
        <p:txBody>
          <a:bodyPr>
            <a:normAutofit fontScale="90000"/>
          </a:bodyPr>
          <a:lstStyle/>
          <a:p>
            <a:pPr algn="l"/>
            <a:r>
              <a:rPr lang="en-US" sz="3200" dirty="0">
                <a:latin typeface="Galano Grotesque Alt Medium" panose="00000600000000000000" pitchFamily="50" charset="0"/>
              </a:rPr>
              <a:t>Analysis of data based on longer time in displaying graphics and photos (promotion, sales period)</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419165"/>
            <a:ext cx="11818373" cy="1277469"/>
          </a:xfrm>
        </p:spPr>
        <p:txBody>
          <a:bodyPr>
            <a:noAutofit/>
          </a:bodyPr>
          <a:lstStyle/>
          <a:p>
            <a:pPr algn="l"/>
            <a:r>
              <a:rPr lang="en-US" sz="1600" dirty="0">
                <a:latin typeface="Galano Grotesque Alt Medium" panose="00000600000000000000" pitchFamily="50" charset="0"/>
              </a:rPr>
              <a:t>Findings: </a:t>
            </a:r>
          </a:p>
          <a:p>
            <a:pPr algn="l"/>
            <a:r>
              <a:rPr lang="en-US" sz="1400" dirty="0">
                <a:latin typeface="Galano Grotesque Alt Medium" panose="00000600000000000000" pitchFamily="50" charset="0"/>
              </a:rPr>
              <a:t>Most of the customer says Amaon.in takes more time to display images and graphical contents during promotion and sales period.</a:t>
            </a:r>
          </a:p>
        </p:txBody>
      </p:sp>
      <p:pic>
        <p:nvPicPr>
          <p:cNvPr id="5" name="Picture 4">
            <a:extLst>
              <a:ext uri="{FF2B5EF4-FFF2-40B4-BE49-F238E27FC236}">
                <a16:creationId xmlns:a16="http://schemas.microsoft.com/office/drawing/2014/main" id="{424A99CE-8E36-E3FA-D842-412791BE7122}"/>
              </a:ext>
            </a:extLst>
          </p:cNvPr>
          <p:cNvPicPr>
            <a:picLocks noChangeAspect="1"/>
          </p:cNvPicPr>
          <p:nvPr/>
        </p:nvPicPr>
        <p:blipFill>
          <a:blip r:embed="rId3"/>
          <a:stretch>
            <a:fillRect/>
          </a:stretch>
        </p:blipFill>
        <p:spPr>
          <a:xfrm>
            <a:off x="1842248" y="1374463"/>
            <a:ext cx="5056094" cy="3974604"/>
          </a:xfrm>
          <a:prstGeom prst="rect">
            <a:avLst/>
          </a:prstGeom>
        </p:spPr>
      </p:pic>
      <p:pic>
        <p:nvPicPr>
          <p:cNvPr id="6" name="Picture 5">
            <a:extLst>
              <a:ext uri="{FF2B5EF4-FFF2-40B4-BE49-F238E27FC236}">
                <a16:creationId xmlns:a16="http://schemas.microsoft.com/office/drawing/2014/main" id="{A602564A-1304-76E7-A0BF-11BF14B99013}"/>
              </a:ext>
            </a:extLst>
          </p:cNvPr>
          <p:cNvPicPr>
            <a:picLocks noChangeAspect="1"/>
          </p:cNvPicPr>
          <p:nvPr/>
        </p:nvPicPr>
        <p:blipFill>
          <a:blip r:embed="rId4"/>
          <a:stretch>
            <a:fillRect/>
          </a:stretch>
        </p:blipFill>
        <p:spPr>
          <a:xfrm>
            <a:off x="5741893" y="1697193"/>
            <a:ext cx="5384987" cy="4138874"/>
          </a:xfrm>
          <a:prstGeom prst="rect">
            <a:avLst/>
          </a:prstGeom>
        </p:spPr>
      </p:pic>
    </p:spTree>
    <p:extLst>
      <p:ext uri="{BB962C8B-B14F-4D97-AF65-F5344CB8AC3E}">
        <p14:creationId xmlns:p14="http://schemas.microsoft.com/office/powerpoint/2010/main" val="178301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late declaration of price (promotion, sales period)</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44353"/>
            <a:ext cx="11818373" cy="14522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have rated Paytm.com as the e-tailer whose website or application take longer page loading time during promotion or sale period.</a:t>
            </a:r>
          </a:p>
        </p:txBody>
      </p:sp>
      <p:pic>
        <p:nvPicPr>
          <p:cNvPr id="6" name="Picture 5">
            <a:extLst>
              <a:ext uri="{FF2B5EF4-FFF2-40B4-BE49-F238E27FC236}">
                <a16:creationId xmlns:a16="http://schemas.microsoft.com/office/drawing/2014/main" id="{4A803D6F-7D6B-42AA-19D8-E78C87033C59}"/>
              </a:ext>
            </a:extLst>
          </p:cNvPr>
          <p:cNvPicPr>
            <a:picLocks noChangeAspect="1"/>
          </p:cNvPicPr>
          <p:nvPr/>
        </p:nvPicPr>
        <p:blipFill>
          <a:blip r:embed="rId3"/>
          <a:stretch>
            <a:fillRect/>
          </a:stretch>
        </p:blipFill>
        <p:spPr>
          <a:xfrm>
            <a:off x="1963271" y="1228050"/>
            <a:ext cx="4894729" cy="3788263"/>
          </a:xfrm>
          <a:prstGeom prst="rect">
            <a:avLst/>
          </a:prstGeom>
        </p:spPr>
      </p:pic>
      <p:pic>
        <p:nvPicPr>
          <p:cNvPr id="7" name="Picture 6">
            <a:extLst>
              <a:ext uri="{FF2B5EF4-FFF2-40B4-BE49-F238E27FC236}">
                <a16:creationId xmlns:a16="http://schemas.microsoft.com/office/drawing/2014/main" id="{00444DAD-BFEA-5A0B-DC34-4359D8CF7625}"/>
              </a:ext>
            </a:extLst>
          </p:cNvPr>
          <p:cNvPicPr>
            <a:picLocks noChangeAspect="1"/>
          </p:cNvPicPr>
          <p:nvPr/>
        </p:nvPicPr>
        <p:blipFill>
          <a:blip r:embed="rId4"/>
          <a:stretch>
            <a:fillRect/>
          </a:stretch>
        </p:blipFill>
        <p:spPr>
          <a:xfrm>
            <a:off x="5836240" y="1264024"/>
            <a:ext cx="4722783" cy="4150099"/>
          </a:xfrm>
          <a:prstGeom prst="rect">
            <a:avLst/>
          </a:prstGeom>
        </p:spPr>
      </p:pic>
    </p:spTree>
    <p:extLst>
      <p:ext uri="{BB962C8B-B14F-4D97-AF65-F5344CB8AC3E}">
        <p14:creationId xmlns:p14="http://schemas.microsoft.com/office/powerpoint/2010/main" val="2464997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longer page loading time (promotion, sales period)</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44353"/>
            <a:ext cx="11818373" cy="14522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have rated Paytm.com as the e-tailer whose website or application take longer page loading time during promotion or sale period.</a:t>
            </a:r>
          </a:p>
        </p:txBody>
      </p:sp>
      <p:pic>
        <p:nvPicPr>
          <p:cNvPr id="5" name="Picture 4">
            <a:extLst>
              <a:ext uri="{FF2B5EF4-FFF2-40B4-BE49-F238E27FC236}">
                <a16:creationId xmlns:a16="http://schemas.microsoft.com/office/drawing/2014/main" id="{76B49FCA-7FCB-567D-7773-AB85A1EEE513}"/>
              </a:ext>
            </a:extLst>
          </p:cNvPr>
          <p:cNvPicPr>
            <a:picLocks noChangeAspect="1"/>
          </p:cNvPicPr>
          <p:nvPr/>
        </p:nvPicPr>
        <p:blipFill>
          <a:blip r:embed="rId3"/>
          <a:stretch>
            <a:fillRect/>
          </a:stretch>
        </p:blipFill>
        <p:spPr>
          <a:xfrm>
            <a:off x="1963272" y="1288785"/>
            <a:ext cx="4477870" cy="3794201"/>
          </a:xfrm>
          <a:prstGeom prst="rect">
            <a:avLst/>
          </a:prstGeom>
        </p:spPr>
      </p:pic>
      <p:pic>
        <p:nvPicPr>
          <p:cNvPr id="8" name="Picture 7">
            <a:extLst>
              <a:ext uri="{FF2B5EF4-FFF2-40B4-BE49-F238E27FC236}">
                <a16:creationId xmlns:a16="http://schemas.microsoft.com/office/drawing/2014/main" id="{4D82DBA7-D46C-4799-A7C3-18F074699C74}"/>
              </a:ext>
            </a:extLst>
          </p:cNvPr>
          <p:cNvPicPr>
            <a:picLocks noChangeAspect="1"/>
          </p:cNvPicPr>
          <p:nvPr/>
        </p:nvPicPr>
        <p:blipFill>
          <a:blip r:embed="rId4"/>
          <a:stretch>
            <a:fillRect/>
          </a:stretch>
        </p:blipFill>
        <p:spPr>
          <a:xfrm>
            <a:off x="6427696" y="1264024"/>
            <a:ext cx="4515835" cy="3625663"/>
          </a:xfrm>
          <a:prstGeom prst="rect">
            <a:avLst/>
          </a:prstGeom>
        </p:spPr>
      </p:pic>
    </p:spTree>
    <p:extLst>
      <p:ext uri="{BB962C8B-B14F-4D97-AF65-F5344CB8AC3E}">
        <p14:creationId xmlns:p14="http://schemas.microsoft.com/office/powerpoint/2010/main" val="2216607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limited mode of payment on most products (promotion, sales period)</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44353"/>
            <a:ext cx="11818373" cy="14522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have rated Snapdeal.com and Amazon.in are having limited payment modes on most products during promotion and sale period.</a:t>
            </a:r>
          </a:p>
        </p:txBody>
      </p:sp>
      <p:pic>
        <p:nvPicPr>
          <p:cNvPr id="7" name="Picture 6">
            <a:extLst>
              <a:ext uri="{FF2B5EF4-FFF2-40B4-BE49-F238E27FC236}">
                <a16:creationId xmlns:a16="http://schemas.microsoft.com/office/drawing/2014/main" id="{8105019C-1A24-B2C3-B3B0-8DDCB9E5F256}"/>
              </a:ext>
            </a:extLst>
          </p:cNvPr>
          <p:cNvPicPr>
            <a:picLocks noChangeAspect="1"/>
          </p:cNvPicPr>
          <p:nvPr/>
        </p:nvPicPr>
        <p:blipFill>
          <a:blip r:embed="rId3"/>
          <a:stretch>
            <a:fillRect/>
          </a:stretch>
        </p:blipFill>
        <p:spPr>
          <a:xfrm>
            <a:off x="1734670" y="1211846"/>
            <a:ext cx="5175137" cy="4032507"/>
          </a:xfrm>
          <a:prstGeom prst="rect">
            <a:avLst/>
          </a:prstGeom>
        </p:spPr>
      </p:pic>
      <p:pic>
        <p:nvPicPr>
          <p:cNvPr id="8" name="Picture 7">
            <a:extLst>
              <a:ext uri="{FF2B5EF4-FFF2-40B4-BE49-F238E27FC236}">
                <a16:creationId xmlns:a16="http://schemas.microsoft.com/office/drawing/2014/main" id="{92B13B5C-7CF5-DFAA-DF4F-29AAC5306C04}"/>
              </a:ext>
            </a:extLst>
          </p:cNvPr>
          <p:cNvPicPr>
            <a:picLocks noChangeAspect="1"/>
          </p:cNvPicPr>
          <p:nvPr/>
        </p:nvPicPr>
        <p:blipFill>
          <a:blip r:embed="rId4"/>
          <a:stretch>
            <a:fillRect/>
          </a:stretch>
        </p:blipFill>
        <p:spPr>
          <a:xfrm>
            <a:off x="6096000" y="1292529"/>
            <a:ext cx="4928621" cy="4032508"/>
          </a:xfrm>
          <a:prstGeom prst="rect">
            <a:avLst/>
          </a:prstGeom>
        </p:spPr>
      </p:pic>
    </p:spTree>
    <p:extLst>
      <p:ext uri="{BB962C8B-B14F-4D97-AF65-F5344CB8AC3E}">
        <p14:creationId xmlns:p14="http://schemas.microsoft.com/office/powerpoint/2010/main" val="405279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27847"/>
          </a:xfrm>
        </p:spPr>
        <p:txBody>
          <a:bodyPr>
            <a:normAutofit fontScale="90000"/>
          </a:bodyPr>
          <a:lstStyle/>
          <a:p>
            <a:pPr algn="l"/>
            <a:r>
              <a:rPr lang="en-US" sz="3200" dirty="0">
                <a:latin typeface="Galano Grotesque Alt Medium" panose="00000600000000000000" pitchFamily="50" charset="0"/>
              </a:rPr>
              <a:t>Analysis of data based on longer delivery period</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44353"/>
            <a:ext cx="11818373" cy="14522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have rated Snapdeal.com and Paytm.com as the e-tailers that takes longer deliver time of orders.</a:t>
            </a:r>
          </a:p>
        </p:txBody>
      </p:sp>
      <p:pic>
        <p:nvPicPr>
          <p:cNvPr id="5" name="Picture 4">
            <a:extLst>
              <a:ext uri="{FF2B5EF4-FFF2-40B4-BE49-F238E27FC236}">
                <a16:creationId xmlns:a16="http://schemas.microsoft.com/office/drawing/2014/main" id="{E14DF57D-D97E-3C5A-C5A7-BD0D576CE3A3}"/>
              </a:ext>
            </a:extLst>
          </p:cNvPr>
          <p:cNvPicPr>
            <a:picLocks noChangeAspect="1"/>
          </p:cNvPicPr>
          <p:nvPr/>
        </p:nvPicPr>
        <p:blipFill>
          <a:blip r:embed="rId3"/>
          <a:stretch>
            <a:fillRect/>
          </a:stretch>
        </p:blipFill>
        <p:spPr>
          <a:xfrm>
            <a:off x="1748100" y="1210235"/>
            <a:ext cx="5365394" cy="4275794"/>
          </a:xfrm>
          <a:prstGeom prst="rect">
            <a:avLst/>
          </a:prstGeom>
        </p:spPr>
      </p:pic>
      <p:pic>
        <p:nvPicPr>
          <p:cNvPr id="6" name="Picture 5">
            <a:extLst>
              <a:ext uri="{FF2B5EF4-FFF2-40B4-BE49-F238E27FC236}">
                <a16:creationId xmlns:a16="http://schemas.microsoft.com/office/drawing/2014/main" id="{ED3799ED-E2B1-4F84-B70F-B15A628EF3BF}"/>
              </a:ext>
            </a:extLst>
          </p:cNvPr>
          <p:cNvPicPr>
            <a:picLocks noChangeAspect="1"/>
          </p:cNvPicPr>
          <p:nvPr/>
        </p:nvPicPr>
        <p:blipFill>
          <a:blip r:embed="rId4"/>
          <a:stretch>
            <a:fillRect/>
          </a:stretch>
        </p:blipFill>
        <p:spPr>
          <a:xfrm>
            <a:off x="6574557" y="1094254"/>
            <a:ext cx="4574034" cy="4150099"/>
          </a:xfrm>
          <a:prstGeom prst="rect">
            <a:avLst/>
          </a:prstGeom>
        </p:spPr>
      </p:pic>
    </p:spTree>
    <p:extLst>
      <p:ext uri="{BB962C8B-B14F-4D97-AF65-F5344CB8AC3E}">
        <p14:creationId xmlns:p14="http://schemas.microsoft.com/office/powerpoint/2010/main" val="967194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change in website/application design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44353"/>
            <a:ext cx="11818373" cy="14522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have rated Amazon.in as the e-tailer whose website/application having changes in designs.</a:t>
            </a:r>
          </a:p>
        </p:txBody>
      </p:sp>
      <p:pic>
        <p:nvPicPr>
          <p:cNvPr id="5" name="Picture 4">
            <a:extLst>
              <a:ext uri="{FF2B5EF4-FFF2-40B4-BE49-F238E27FC236}">
                <a16:creationId xmlns:a16="http://schemas.microsoft.com/office/drawing/2014/main" id="{26A67633-90D8-AAC1-E6B5-089642A9C6FB}"/>
              </a:ext>
            </a:extLst>
          </p:cNvPr>
          <p:cNvPicPr>
            <a:picLocks noChangeAspect="1"/>
          </p:cNvPicPr>
          <p:nvPr/>
        </p:nvPicPr>
        <p:blipFill>
          <a:blip r:embed="rId3"/>
          <a:stretch>
            <a:fillRect/>
          </a:stretch>
        </p:blipFill>
        <p:spPr>
          <a:xfrm>
            <a:off x="1705759" y="1234584"/>
            <a:ext cx="5163671" cy="4009769"/>
          </a:xfrm>
          <a:prstGeom prst="rect">
            <a:avLst/>
          </a:prstGeom>
        </p:spPr>
      </p:pic>
      <p:pic>
        <p:nvPicPr>
          <p:cNvPr id="6" name="Picture 5">
            <a:extLst>
              <a:ext uri="{FF2B5EF4-FFF2-40B4-BE49-F238E27FC236}">
                <a16:creationId xmlns:a16="http://schemas.microsoft.com/office/drawing/2014/main" id="{FA36F261-5342-2077-3EE6-6B452C8F8314}"/>
              </a:ext>
            </a:extLst>
          </p:cNvPr>
          <p:cNvPicPr>
            <a:picLocks noChangeAspect="1"/>
          </p:cNvPicPr>
          <p:nvPr/>
        </p:nvPicPr>
        <p:blipFill>
          <a:blip r:embed="rId4"/>
          <a:stretch>
            <a:fillRect/>
          </a:stretch>
        </p:blipFill>
        <p:spPr>
          <a:xfrm>
            <a:off x="6160305" y="983032"/>
            <a:ext cx="5406838" cy="4261321"/>
          </a:xfrm>
          <a:prstGeom prst="rect">
            <a:avLst/>
          </a:prstGeom>
        </p:spPr>
      </p:pic>
    </p:spTree>
    <p:extLst>
      <p:ext uri="{BB962C8B-B14F-4D97-AF65-F5344CB8AC3E}">
        <p14:creationId xmlns:p14="http://schemas.microsoft.com/office/powerpoint/2010/main" val="2115752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frequent disruption when moving from one page to another</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44353"/>
            <a:ext cx="11818373" cy="14522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have rated Amazon.in and Myntra.com are having frequent disruptions when moving from one page to another.</a:t>
            </a:r>
          </a:p>
        </p:txBody>
      </p:sp>
      <p:pic>
        <p:nvPicPr>
          <p:cNvPr id="5" name="Picture 4">
            <a:extLst>
              <a:ext uri="{FF2B5EF4-FFF2-40B4-BE49-F238E27FC236}">
                <a16:creationId xmlns:a16="http://schemas.microsoft.com/office/drawing/2014/main" id="{C3BB7B3E-C34A-7AE4-435D-A24E2741B9C3}"/>
              </a:ext>
            </a:extLst>
          </p:cNvPr>
          <p:cNvPicPr>
            <a:picLocks noChangeAspect="1"/>
          </p:cNvPicPr>
          <p:nvPr/>
        </p:nvPicPr>
        <p:blipFill>
          <a:blip r:embed="rId3"/>
          <a:stretch>
            <a:fillRect/>
          </a:stretch>
        </p:blipFill>
        <p:spPr>
          <a:xfrm>
            <a:off x="1761564" y="1190027"/>
            <a:ext cx="5437785" cy="3892959"/>
          </a:xfrm>
          <a:prstGeom prst="rect">
            <a:avLst/>
          </a:prstGeom>
        </p:spPr>
      </p:pic>
      <p:pic>
        <p:nvPicPr>
          <p:cNvPr id="6" name="Picture 5">
            <a:extLst>
              <a:ext uri="{FF2B5EF4-FFF2-40B4-BE49-F238E27FC236}">
                <a16:creationId xmlns:a16="http://schemas.microsoft.com/office/drawing/2014/main" id="{8933BDFD-19EE-18E6-18BA-116B3CED3FD4}"/>
              </a:ext>
            </a:extLst>
          </p:cNvPr>
          <p:cNvPicPr>
            <a:picLocks noChangeAspect="1"/>
          </p:cNvPicPr>
          <p:nvPr/>
        </p:nvPicPr>
        <p:blipFill>
          <a:blip r:embed="rId4"/>
          <a:stretch>
            <a:fillRect/>
          </a:stretch>
        </p:blipFill>
        <p:spPr>
          <a:xfrm>
            <a:off x="6566532" y="1264024"/>
            <a:ext cx="4788722" cy="4042522"/>
          </a:xfrm>
          <a:prstGeom prst="rect">
            <a:avLst/>
          </a:prstGeom>
        </p:spPr>
      </p:pic>
    </p:spTree>
    <p:extLst>
      <p:ext uri="{BB962C8B-B14F-4D97-AF65-F5344CB8AC3E}">
        <p14:creationId xmlns:p14="http://schemas.microsoft.com/office/powerpoint/2010/main" val="3752856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website is as efficient as before</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44353"/>
            <a:ext cx="11818373" cy="14522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have rated Amazon.in as the e-tailer having website which is efficient as before.</a:t>
            </a:r>
          </a:p>
        </p:txBody>
      </p:sp>
      <p:pic>
        <p:nvPicPr>
          <p:cNvPr id="5" name="Picture 4">
            <a:extLst>
              <a:ext uri="{FF2B5EF4-FFF2-40B4-BE49-F238E27FC236}">
                <a16:creationId xmlns:a16="http://schemas.microsoft.com/office/drawing/2014/main" id="{4018E406-890C-E7BD-F434-230D907B2C2F}"/>
              </a:ext>
            </a:extLst>
          </p:cNvPr>
          <p:cNvPicPr>
            <a:picLocks noChangeAspect="1"/>
          </p:cNvPicPr>
          <p:nvPr/>
        </p:nvPicPr>
        <p:blipFill>
          <a:blip r:embed="rId3"/>
          <a:stretch>
            <a:fillRect/>
          </a:stretch>
        </p:blipFill>
        <p:spPr>
          <a:xfrm>
            <a:off x="1780487" y="1264024"/>
            <a:ext cx="5238878" cy="4240351"/>
          </a:xfrm>
          <a:prstGeom prst="rect">
            <a:avLst/>
          </a:prstGeom>
        </p:spPr>
      </p:pic>
      <p:pic>
        <p:nvPicPr>
          <p:cNvPr id="6" name="Picture 5">
            <a:extLst>
              <a:ext uri="{FF2B5EF4-FFF2-40B4-BE49-F238E27FC236}">
                <a16:creationId xmlns:a16="http://schemas.microsoft.com/office/drawing/2014/main" id="{767E1086-EA2A-79F8-0540-2313EF1CA203}"/>
              </a:ext>
            </a:extLst>
          </p:cNvPr>
          <p:cNvPicPr>
            <a:picLocks noChangeAspect="1"/>
          </p:cNvPicPr>
          <p:nvPr/>
        </p:nvPicPr>
        <p:blipFill>
          <a:blip r:embed="rId4"/>
          <a:stretch>
            <a:fillRect/>
          </a:stretch>
        </p:blipFill>
        <p:spPr>
          <a:xfrm>
            <a:off x="5958812" y="1087787"/>
            <a:ext cx="5538404" cy="4136651"/>
          </a:xfrm>
          <a:prstGeom prst="rect">
            <a:avLst/>
          </a:prstGeom>
        </p:spPr>
      </p:pic>
    </p:spTree>
    <p:extLst>
      <p:ext uri="{BB962C8B-B14F-4D97-AF65-F5344CB8AC3E}">
        <p14:creationId xmlns:p14="http://schemas.microsoft.com/office/powerpoint/2010/main" val="1741346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fontScale="90000"/>
          </a:bodyPr>
          <a:lstStyle/>
          <a:p>
            <a:pPr algn="l"/>
            <a:r>
              <a:rPr lang="en-US" sz="3200" dirty="0">
                <a:latin typeface="Galano Grotesque Alt Medium" panose="00000600000000000000" pitchFamily="50" charset="0"/>
              </a:rPr>
              <a:t>Analysis of data based on recommended best online retailer</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44353"/>
            <a:ext cx="11818373" cy="14522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customers have rated Amazon.in as the best recommended online retailer. Second most rated e-tailer is Flipkart.com</a:t>
            </a:r>
          </a:p>
        </p:txBody>
      </p:sp>
      <p:pic>
        <p:nvPicPr>
          <p:cNvPr id="5" name="Picture 4">
            <a:extLst>
              <a:ext uri="{FF2B5EF4-FFF2-40B4-BE49-F238E27FC236}">
                <a16:creationId xmlns:a16="http://schemas.microsoft.com/office/drawing/2014/main" id="{CF285DAD-D922-0A5D-87AD-98056776FBA2}"/>
              </a:ext>
            </a:extLst>
          </p:cNvPr>
          <p:cNvPicPr>
            <a:picLocks noChangeAspect="1"/>
          </p:cNvPicPr>
          <p:nvPr/>
        </p:nvPicPr>
        <p:blipFill>
          <a:blip r:embed="rId3"/>
          <a:stretch>
            <a:fillRect/>
          </a:stretch>
        </p:blipFill>
        <p:spPr>
          <a:xfrm>
            <a:off x="1748117" y="1200940"/>
            <a:ext cx="5042648" cy="4043413"/>
          </a:xfrm>
          <a:prstGeom prst="rect">
            <a:avLst/>
          </a:prstGeom>
        </p:spPr>
      </p:pic>
      <p:pic>
        <p:nvPicPr>
          <p:cNvPr id="7" name="Picture 6">
            <a:extLst>
              <a:ext uri="{FF2B5EF4-FFF2-40B4-BE49-F238E27FC236}">
                <a16:creationId xmlns:a16="http://schemas.microsoft.com/office/drawing/2014/main" id="{99CFEEFC-9090-D229-93A5-74A37042DCC2}"/>
              </a:ext>
            </a:extLst>
          </p:cNvPr>
          <p:cNvPicPr>
            <a:picLocks noChangeAspect="1"/>
          </p:cNvPicPr>
          <p:nvPr/>
        </p:nvPicPr>
        <p:blipFill>
          <a:blip r:embed="rId4"/>
          <a:stretch>
            <a:fillRect/>
          </a:stretch>
        </p:blipFill>
        <p:spPr>
          <a:xfrm>
            <a:off x="5439692" y="1264024"/>
            <a:ext cx="6301943" cy="3621508"/>
          </a:xfrm>
          <a:prstGeom prst="rect">
            <a:avLst/>
          </a:prstGeom>
        </p:spPr>
      </p:pic>
    </p:spTree>
    <p:extLst>
      <p:ext uri="{BB962C8B-B14F-4D97-AF65-F5344CB8AC3E}">
        <p14:creationId xmlns:p14="http://schemas.microsoft.com/office/powerpoint/2010/main" val="2045757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2486025" y="991967"/>
            <a:ext cx="8574622" cy="567267"/>
          </a:xfrm>
        </p:spPr>
        <p:txBody>
          <a:bodyPr>
            <a:normAutofit fontScale="90000"/>
          </a:bodyPr>
          <a:lstStyle/>
          <a:p>
            <a:pPr algn="l"/>
            <a:r>
              <a:rPr lang="en-US" sz="3200" dirty="0">
                <a:latin typeface="Galano Grotesque Alt Medium" panose="00000600000000000000" pitchFamily="50" charset="0"/>
              </a:rPr>
              <a:t>Data Visualization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2482043" y="1664008"/>
            <a:ext cx="8720945" cy="3822391"/>
          </a:xfrm>
        </p:spPr>
        <p:txBody>
          <a:bodyPr>
            <a:normAutofit/>
          </a:bodyPr>
          <a:lstStyle/>
          <a:p>
            <a:pPr algn="l"/>
            <a:r>
              <a:rPr lang="en-US" sz="2000" dirty="0">
                <a:latin typeface="Galano Grotesque Alt Medium" panose="00000600000000000000" pitchFamily="50" charset="0"/>
              </a:rPr>
              <a:t>We have created a user defined function ‘plot’ that can plot count of values in each columns, </a:t>
            </a:r>
            <a:r>
              <a:rPr lang="en-US" sz="2000" dirty="0" err="1">
                <a:latin typeface="Galano Grotesque Alt Medium" panose="00000600000000000000" pitchFamily="50" charset="0"/>
              </a:rPr>
              <a:t>countplot</a:t>
            </a:r>
            <a:r>
              <a:rPr lang="en-US" sz="2000" dirty="0">
                <a:latin typeface="Galano Grotesque Alt Medium" panose="00000600000000000000" pitchFamily="50" charset="0"/>
              </a:rPr>
              <a:t> and a pie chart. Since the data is categorical in nature(except Pin Code), we have used </a:t>
            </a:r>
            <a:r>
              <a:rPr lang="en-US" sz="2000" dirty="0" err="1">
                <a:latin typeface="Galano Grotesque Alt Medium" panose="00000600000000000000" pitchFamily="50" charset="0"/>
              </a:rPr>
              <a:t>countplot</a:t>
            </a:r>
            <a:r>
              <a:rPr lang="en-US" sz="2000" dirty="0">
                <a:latin typeface="Galano Grotesque Alt Medium" panose="00000600000000000000" pitchFamily="50" charset="0"/>
              </a:rPr>
              <a:t>. Pie chart will help us to understand the proportion of values compared to the total population in percent(%).</a:t>
            </a:r>
          </a:p>
        </p:txBody>
      </p:sp>
    </p:spTree>
    <p:extLst>
      <p:ext uri="{BB962C8B-B14F-4D97-AF65-F5344CB8AC3E}">
        <p14:creationId xmlns:p14="http://schemas.microsoft.com/office/powerpoint/2010/main" val="205713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a:bodyPr>
          <a:lstStyle/>
          <a:p>
            <a:pPr algn="l"/>
            <a:r>
              <a:rPr lang="en-US" sz="3200" dirty="0">
                <a:latin typeface="Galano Grotesque Alt Medium" panose="00000600000000000000" pitchFamily="50" charset="0"/>
              </a:rPr>
              <a:t>Statistical Summary of Data(Describe of Data)</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5244353"/>
            <a:ext cx="11818373" cy="14522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Most of the categorical columns are having higher mean value than the median value. But since the data is categorical in nature but were encoded, skewness is irrelevant for these data.</a:t>
            </a:r>
          </a:p>
        </p:txBody>
      </p:sp>
      <p:pic>
        <p:nvPicPr>
          <p:cNvPr id="6" name="Picture 5">
            <a:extLst>
              <a:ext uri="{FF2B5EF4-FFF2-40B4-BE49-F238E27FC236}">
                <a16:creationId xmlns:a16="http://schemas.microsoft.com/office/drawing/2014/main" id="{5F4211B0-32EE-AB24-2766-9D1EA59F7F3D}"/>
              </a:ext>
            </a:extLst>
          </p:cNvPr>
          <p:cNvPicPr>
            <a:picLocks noChangeAspect="1"/>
          </p:cNvPicPr>
          <p:nvPr/>
        </p:nvPicPr>
        <p:blipFill>
          <a:blip r:embed="rId3"/>
          <a:stretch>
            <a:fillRect/>
          </a:stretch>
        </p:blipFill>
        <p:spPr>
          <a:xfrm>
            <a:off x="1963252" y="1264024"/>
            <a:ext cx="7978282" cy="4155141"/>
          </a:xfrm>
          <a:prstGeom prst="rect">
            <a:avLst/>
          </a:prstGeom>
        </p:spPr>
      </p:pic>
    </p:spTree>
    <p:extLst>
      <p:ext uri="{BB962C8B-B14F-4D97-AF65-F5344CB8AC3E}">
        <p14:creationId xmlns:p14="http://schemas.microsoft.com/office/powerpoint/2010/main" val="912409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a:bodyPr>
          <a:lstStyle/>
          <a:p>
            <a:pPr algn="l"/>
            <a:r>
              <a:rPr lang="en-US" sz="3200" dirty="0">
                <a:latin typeface="Galano Grotesque Alt Medium" panose="00000600000000000000" pitchFamily="50" charset="0"/>
              </a:rPr>
              <a:t>Correlation</a:t>
            </a:r>
          </a:p>
        </p:txBody>
      </p:sp>
      <p:pic>
        <p:nvPicPr>
          <p:cNvPr id="91138" name="Picture 2">
            <a:extLst>
              <a:ext uri="{FF2B5EF4-FFF2-40B4-BE49-F238E27FC236}">
                <a16:creationId xmlns:a16="http://schemas.microsoft.com/office/drawing/2014/main" id="{A16AE5D0-0EE3-1DEC-6A5F-A0A0AFCAC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811" y="1170449"/>
            <a:ext cx="6916457" cy="568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101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a:bodyPr>
          <a:lstStyle/>
          <a:p>
            <a:pPr algn="l"/>
            <a:r>
              <a:rPr lang="en-US" sz="3200" dirty="0">
                <a:latin typeface="Galano Grotesque Alt Medium" panose="00000600000000000000" pitchFamily="50" charset="0"/>
              </a:rPr>
              <a:t>Findings</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1546416"/>
            <a:ext cx="11818373" cy="2635620"/>
          </a:xfrm>
        </p:spPr>
        <p:txBody>
          <a:bodyPr>
            <a:noAutofit/>
          </a:bodyPr>
          <a:lstStyle/>
          <a:p>
            <a:pPr algn="l"/>
            <a:r>
              <a:rPr lang="en-US" b="1" dirty="0"/>
              <a:t>	From the above observations, customers were asked to rate the best e-tailer(Amazon.in, Flipkart.com, Paytm.com, Myntra.com, Snapdeal.com) according to various aspects. Out of which Amazon.in was rated as best e-tailers compared to other e-tailers during various aspects. Also, there were user ratings where Amazon.in was having the drawbacks (like longer time to load graphical and image contents during sale or promotion period). But after considering all the customer ratings, Amazon.in was customers' choice for an ideal e-tailer compared to other e-tailers.</a:t>
            </a:r>
          </a:p>
        </p:txBody>
      </p:sp>
    </p:spTree>
    <p:extLst>
      <p:ext uri="{BB962C8B-B14F-4D97-AF65-F5344CB8AC3E}">
        <p14:creationId xmlns:p14="http://schemas.microsoft.com/office/powerpoint/2010/main" val="3165909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963271" y="282388"/>
            <a:ext cx="9601200" cy="981636"/>
          </a:xfrm>
        </p:spPr>
        <p:txBody>
          <a:bodyPr>
            <a:normAutofit/>
          </a:bodyPr>
          <a:lstStyle/>
          <a:p>
            <a:pPr algn="l"/>
            <a:r>
              <a:rPr lang="en-US" sz="3200" dirty="0">
                <a:latin typeface="Galano Grotesque Alt Medium" panose="00000600000000000000" pitchFamily="50" charset="0"/>
              </a:rPr>
              <a:t>Conclusion</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1546415"/>
            <a:ext cx="11818373" cy="4491313"/>
          </a:xfrm>
        </p:spPr>
        <p:txBody>
          <a:bodyPr>
            <a:noAutofit/>
          </a:bodyPr>
          <a:lstStyle/>
          <a:p>
            <a:pPr algn="l"/>
            <a:r>
              <a:rPr lang="en-US" b="1" dirty="0"/>
              <a:t>	When it comes to customer retention on online shopping, e-tailers should consider the hedonic values and utilitarian values to increase the customer base and attract more customers to online shopping.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a:t>
            </a:r>
          </a:p>
          <a:p>
            <a:pPr algn="l"/>
            <a:r>
              <a:rPr lang="en-US" b="1" dirty="0"/>
              <a:t>	Currently most of the e-tailers are working well by providing better quality products with better services at affordable prices and improving their pre-sale and after-sale services. When it comes to  online shopping, e-tailers should also consider other factors like on time delivery, multichannel communication service, multiple payment modes, readiness to assist the customers with the best support team, providing promotions, sale, access to loyalty program etc. to improve the repeat purchase and to bring more potential customers.</a:t>
            </a:r>
          </a:p>
          <a:p>
            <a:pPr algn="l"/>
            <a:endParaRPr lang="en-US" b="1" dirty="0"/>
          </a:p>
        </p:txBody>
      </p:sp>
    </p:spTree>
    <p:extLst>
      <p:ext uri="{BB962C8B-B14F-4D97-AF65-F5344CB8AC3E}">
        <p14:creationId xmlns:p14="http://schemas.microsoft.com/office/powerpoint/2010/main" val="1367656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1852630" y="3757689"/>
            <a:ext cx="8679933" cy="1002569"/>
          </a:xfrm>
        </p:spPr>
        <p:txBody>
          <a:bodyPr>
            <a:normAutofit fontScale="90000"/>
          </a:bodyPr>
          <a:lstStyle/>
          <a:p>
            <a:pPr algn="ctr"/>
            <a:r>
              <a:rPr lang="en-US" dirty="0">
                <a:latin typeface="Galano Grotesque Alt Medium" panose="00000600000000000000" pitchFamily="50" charset="0"/>
              </a:rPr>
              <a:t>Thank you</a:t>
            </a:r>
          </a:p>
        </p:txBody>
      </p:sp>
    </p:spTree>
    <p:extLst>
      <p:ext uri="{BB962C8B-B14F-4D97-AF65-F5344CB8AC3E}">
        <p14:creationId xmlns:p14="http://schemas.microsoft.com/office/powerpoint/2010/main" val="1745806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608C6-FAA9-306C-CF3F-5213BE7B2BC7}"/>
              </a:ext>
            </a:extLst>
          </p:cNvPr>
          <p:cNvPicPr>
            <a:picLocks noChangeAspect="1"/>
          </p:cNvPicPr>
          <p:nvPr/>
        </p:nvPicPr>
        <p:blipFill rotWithShape="1">
          <a:blip r:embed="rId2">
            <a:duotone>
              <a:schemeClr val="bg2">
                <a:shade val="45000"/>
                <a:satMod val="135000"/>
              </a:schemeClr>
              <a:prstClr val="white"/>
            </a:duotone>
            <a:alphaModFix amt="35000"/>
          </a:blip>
          <a:srcRect t="10847" b="5198"/>
          <a:stretch/>
        </p:blipFill>
        <p:spPr>
          <a:xfrm>
            <a:off x="20" y="-3"/>
            <a:ext cx="12191979" cy="6858004"/>
          </a:xfrm>
          <a:prstGeom prst="rect">
            <a:avLst/>
          </a:prstGeom>
        </p:spPr>
      </p:pic>
      <p:sp>
        <p:nvSpPr>
          <p:cNvPr id="2" name="Title 1">
            <a:extLst>
              <a:ext uri="{FF2B5EF4-FFF2-40B4-BE49-F238E27FC236}">
                <a16:creationId xmlns:a16="http://schemas.microsoft.com/office/drawing/2014/main" id="{8BAA981E-5900-1780-EA1F-CAAFCA8461D2}"/>
              </a:ext>
            </a:extLst>
          </p:cNvPr>
          <p:cNvSpPr>
            <a:spLocks noGrp="1"/>
          </p:cNvSpPr>
          <p:nvPr>
            <p:ph type="ctrTitle"/>
          </p:nvPr>
        </p:nvSpPr>
        <p:spPr>
          <a:xfrm>
            <a:off x="2289641" y="264713"/>
            <a:ext cx="8574622" cy="567267"/>
          </a:xfrm>
        </p:spPr>
        <p:txBody>
          <a:bodyPr>
            <a:normAutofit fontScale="90000"/>
          </a:bodyPr>
          <a:lstStyle/>
          <a:p>
            <a:pPr algn="l"/>
            <a:r>
              <a:rPr lang="en-US" sz="3200" dirty="0">
                <a:latin typeface="Galano Grotesque Alt Medium" panose="00000600000000000000" pitchFamily="50" charset="0"/>
              </a:rPr>
              <a:t>Analysis of data based on Gender</a:t>
            </a:r>
          </a:p>
        </p:txBody>
      </p:sp>
      <p:sp>
        <p:nvSpPr>
          <p:cNvPr id="3" name="Subtitle 2">
            <a:extLst>
              <a:ext uri="{FF2B5EF4-FFF2-40B4-BE49-F238E27FC236}">
                <a16:creationId xmlns:a16="http://schemas.microsoft.com/office/drawing/2014/main" id="{385CBF1E-BD58-C9C7-C616-59BBB640AE89}"/>
              </a:ext>
            </a:extLst>
          </p:cNvPr>
          <p:cNvSpPr>
            <a:spLocks noGrp="1"/>
          </p:cNvSpPr>
          <p:nvPr>
            <p:ph type="subTitle" idx="1"/>
          </p:nvPr>
        </p:nvSpPr>
        <p:spPr>
          <a:xfrm>
            <a:off x="373607" y="3780653"/>
            <a:ext cx="11818373" cy="2915981"/>
          </a:xfrm>
        </p:spPr>
        <p:txBody>
          <a:bodyPr>
            <a:noAutofit/>
          </a:bodyPr>
          <a:lstStyle/>
          <a:p>
            <a:pPr algn="l"/>
            <a:r>
              <a:rPr lang="en-US" sz="1600" dirty="0">
                <a:latin typeface="Galano Grotesque Alt Medium" panose="00000600000000000000" pitchFamily="50" charset="0"/>
              </a:rPr>
              <a:t>Findings: </a:t>
            </a:r>
          </a:p>
          <a:p>
            <a:pPr algn="l"/>
            <a:r>
              <a:rPr lang="en-US" sz="1600" dirty="0">
                <a:latin typeface="Galano Grotesque Alt Medium" panose="00000600000000000000" pitchFamily="50" charset="0"/>
              </a:rPr>
              <a:t>1. In the given survey dataset, out of 269 observations 181 were from females and 88 from males.    </a:t>
            </a:r>
          </a:p>
          <a:p>
            <a:pPr algn="l"/>
            <a:r>
              <a:rPr lang="en-US" sz="1600" dirty="0">
                <a:latin typeface="Galano Grotesque Alt Medium" panose="00000600000000000000" pitchFamily="50" charset="0"/>
              </a:rPr>
              <a:t>2. 67.29% population of the dataset are female customers and remaining 32.71% are male customers.</a:t>
            </a:r>
          </a:p>
          <a:p>
            <a:pPr algn="l"/>
            <a:r>
              <a:rPr lang="en-US" sz="1600" dirty="0">
                <a:latin typeface="Galano Grotesque Alt Medium" panose="00000600000000000000" pitchFamily="50" charset="0"/>
              </a:rPr>
              <a:t>3. As per the given dataset, female customers are shopping more on E-Commerce platforms. Since they consists the majority of the market, it is better to give much more importance on products and services which are useful for female customers. Retaining this female customers is a priority for every e-commerce retailers.</a:t>
            </a:r>
          </a:p>
          <a:p>
            <a:pPr algn="l"/>
            <a:r>
              <a:rPr lang="en-US" sz="1600" dirty="0">
                <a:latin typeface="Galano Grotesque Alt Medium" panose="00000600000000000000" pitchFamily="50" charset="0"/>
              </a:rPr>
              <a:t>4. Even though the market consists more female customers, 32.71% of male customers are shopping from online retailers. So E-Commerce retailers can concentrate on products and services which are convenient for male customers to bring more customers from offline to online market. </a:t>
            </a:r>
          </a:p>
        </p:txBody>
      </p:sp>
      <p:pic>
        <p:nvPicPr>
          <p:cNvPr id="6" name="Picture 5">
            <a:extLst>
              <a:ext uri="{FF2B5EF4-FFF2-40B4-BE49-F238E27FC236}">
                <a16:creationId xmlns:a16="http://schemas.microsoft.com/office/drawing/2014/main" id="{0C5718CE-CFB7-8680-28A7-D568690606CC}"/>
              </a:ext>
            </a:extLst>
          </p:cNvPr>
          <p:cNvPicPr>
            <a:picLocks noChangeAspect="1"/>
          </p:cNvPicPr>
          <p:nvPr/>
        </p:nvPicPr>
        <p:blipFill>
          <a:blip r:embed="rId3"/>
          <a:stretch>
            <a:fillRect/>
          </a:stretch>
        </p:blipFill>
        <p:spPr>
          <a:xfrm>
            <a:off x="2091917" y="923250"/>
            <a:ext cx="4485035" cy="3310645"/>
          </a:xfrm>
          <a:prstGeom prst="rect">
            <a:avLst/>
          </a:prstGeom>
        </p:spPr>
      </p:pic>
      <p:pic>
        <p:nvPicPr>
          <p:cNvPr id="7" name="Picture 6">
            <a:extLst>
              <a:ext uri="{FF2B5EF4-FFF2-40B4-BE49-F238E27FC236}">
                <a16:creationId xmlns:a16="http://schemas.microsoft.com/office/drawing/2014/main" id="{993BFC92-3EF4-EBEC-7AB9-D138FC4D35E5}"/>
              </a:ext>
            </a:extLst>
          </p:cNvPr>
          <p:cNvPicPr>
            <a:picLocks noChangeAspect="1"/>
          </p:cNvPicPr>
          <p:nvPr/>
        </p:nvPicPr>
        <p:blipFill>
          <a:blip r:embed="rId4"/>
          <a:stretch>
            <a:fillRect/>
          </a:stretch>
        </p:blipFill>
        <p:spPr>
          <a:xfrm>
            <a:off x="7133750" y="704944"/>
            <a:ext cx="3070198" cy="3075710"/>
          </a:xfrm>
          <a:prstGeom prst="rect">
            <a:avLst/>
          </a:prstGeom>
        </p:spPr>
      </p:pic>
    </p:spTree>
    <p:extLst>
      <p:ext uri="{BB962C8B-B14F-4D97-AF65-F5344CB8AC3E}">
        <p14:creationId xmlns:p14="http://schemas.microsoft.com/office/powerpoint/2010/main" val="239785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500"/>
                                  </p:stCondLst>
                                  <p:iterate>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00"/>
                                        <p:tgtEl>
                                          <p:spTgt spid="3">
                                            <p:txEl>
                                              <p:pRg st="4" end="4"/>
                                            </p:txEl>
                                          </p:spTgt>
                                        </p:tgtEl>
                                      </p:cBhvr>
                                    </p:animEffect>
                                  </p:childTnLst>
                                </p:cTn>
                              </p:par>
                              <p:par>
                                <p:cTn id="28" presetID="10" presetClass="entr" presetSubtype="0" fill="hold" grpId="0" nodeType="withEffect">
                                  <p:stCondLst>
                                    <p:cond delay="1000"/>
                                  </p:stCondLst>
                                  <p:iterate>
                                    <p:tmPct val="10000"/>
                                  </p:iterate>
                                  <p:childTnLst>
                                    <p:set>
                                      <p:cBhvr>
                                        <p:cTn id="29" dur="1" fill="hold">
                                          <p:stCondLst>
                                            <p:cond delay="0"/>
                                          </p:stCondLst>
                                        </p:cTn>
                                        <p:tgtEl>
                                          <p:spTgt spid="2"/>
                                        </p:tgtEl>
                                        <p:attrNameLst>
                                          <p:attrName>style.visibility</p:attrName>
                                        </p:attrNameLst>
                                      </p:cBhvr>
                                      <p:to>
                                        <p:strVal val="visible"/>
                                      </p:to>
                                    </p:set>
                                    <p:animEffect transition="in" filter="fade">
                                      <p:cBhvr>
                                        <p:cTn id="3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7.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1_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nd End Slide Master">
  <a:themeElements>
    <a:clrScheme name="Double-Exposure-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Double-Exposure-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ection Break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Double-Exposure-Business-PowerPoint-Templates-</Template>
  <TotalTime>452</TotalTime>
  <Words>5977</Words>
  <Application>Microsoft Office PowerPoint</Application>
  <PresentationFormat>Widescreen</PresentationFormat>
  <Paragraphs>305</Paragraphs>
  <Slides>84</Slides>
  <Notes>0</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84</vt:i4>
      </vt:variant>
    </vt:vector>
  </HeadingPairs>
  <TitlesOfParts>
    <vt:vector size="96" baseType="lpstr">
      <vt:lpstr>Arial</vt:lpstr>
      <vt:lpstr>Calibri</vt:lpstr>
      <vt:lpstr>Calibri Light</vt:lpstr>
      <vt:lpstr>Corbel</vt:lpstr>
      <vt:lpstr>Galano Grotesque Alt Medium</vt:lpstr>
      <vt:lpstr>1_Cover and End Slide Master</vt:lpstr>
      <vt:lpstr>Cover and End Slide Master</vt:lpstr>
      <vt:lpstr>Contents Slide Master</vt:lpstr>
      <vt:lpstr>Section Break Slide Master</vt:lpstr>
      <vt:lpstr>1_Contents Slide Master</vt:lpstr>
      <vt:lpstr>1_Section Break Slide Master</vt:lpstr>
      <vt:lpstr>Parallax</vt:lpstr>
      <vt:lpstr>Customer Retention</vt:lpstr>
      <vt:lpstr>Problem Statement:</vt:lpstr>
      <vt:lpstr>Interpretation of Problem Statement</vt:lpstr>
      <vt:lpstr>EDA Steps</vt:lpstr>
      <vt:lpstr>Loading the data.</vt:lpstr>
      <vt:lpstr>Analyzing the shape and type of data.</vt:lpstr>
      <vt:lpstr>Checking for missing values.</vt:lpstr>
      <vt:lpstr>Data Visualization</vt:lpstr>
      <vt:lpstr>Analysis of data based on Gender</vt:lpstr>
      <vt:lpstr>Analysis of data on the basis of Age</vt:lpstr>
      <vt:lpstr>Analysis based on City</vt:lpstr>
      <vt:lpstr>Analysis based on Pin Code</vt:lpstr>
      <vt:lpstr>Analysis of data based on Shopping Experience</vt:lpstr>
      <vt:lpstr>Analysis of data based on no. of online purchases in last year</vt:lpstr>
      <vt:lpstr>Analysis of data based on mode of access to Internet</vt:lpstr>
      <vt:lpstr>Analysis of data based on device used for online shopping</vt:lpstr>
      <vt:lpstr>Analysis of data based on screen size of device</vt:lpstr>
      <vt:lpstr>Analysis of data based on operating system of device</vt:lpstr>
      <vt:lpstr>Analysis of data based on favorite browser</vt:lpstr>
      <vt:lpstr>Analysis of data based on channel to access online store</vt:lpstr>
      <vt:lpstr>Analysis of data based on channel to revisit the online store</vt:lpstr>
      <vt:lpstr>Analysis of data based on time spend to make purchase decision</vt:lpstr>
      <vt:lpstr>Analysis of data based on preferred payment option</vt:lpstr>
      <vt:lpstr>Analysis of data based on frequency of abandoning the cart without purchase</vt:lpstr>
      <vt:lpstr>Analysis of data based on reason for abandoning cart</vt:lpstr>
      <vt:lpstr>Analysis of data based on necessity of easy to read and understand website content</vt:lpstr>
      <vt:lpstr>Analysis of data based on similar product information importance</vt:lpstr>
      <vt:lpstr>Analysis of data based on product and seller details importance</vt:lpstr>
      <vt:lpstr>Analysis of data based on clear and relevant info importance</vt:lpstr>
      <vt:lpstr>Analysis of data based on ease of navigation</vt:lpstr>
      <vt:lpstr>Analysis of data based on loading and processing speed</vt:lpstr>
      <vt:lpstr>Analysis of data based on U.I friendly website</vt:lpstr>
      <vt:lpstr>Analysis of data based on convenient payment methods</vt:lpstr>
      <vt:lpstr>Analysis of data based on trust on ontime fulfillment</vt:lpstr>
      <vt:lpstr>Analysis of data based on empathy or readiness to assist</vt:lpstr>
      <vt:lpstr>Analysis of data based on privacy guarantee</vt:lpstr>
      <vt:lpstr>Analysis of data based on availability of several communication channels</vt:lpstr>
      <vt:lpstr>Analysis of data based on having monetary benefits and discounts</vt:lpstr>
      <vt:lpstr>Analysis of data based on enjoyment in shopping online</vt:lpstr>
      <vt:lpstr>Analysis of data based on convenient and flexible</vt:lpstr>
      <vt:lpstr>Analysis of data based on return replacement policy importance</vt:lpstr>
      <vt:lpstr>Analysis of data based on access to loyalty programs</vt:lpstr>
      <vt:lpstr>Analysis of data based on displaying quality info on website satisfaction</vt:lpstr>
      <vt:lpstr>Analysis of data based on good quality website or application satisfaction</vt:lpstr>
      <vt:lpstr>Analysis of data based on net benefit from shopping satisfaction</vt:lpstr>
      <vt:lpstr>Analysis of data based on user satisfaction cannot exist without trust</vt:lpstr>
      <vt:lpstr>Analysis of data based on availability of variety products in several categories</vt:lpstr>
      <vt:lpstr>Analysis of data based on provision of complete and relevant product information</vt:lpstr>
      <vt:lpstr>Analysis of data based on monetary savings</vt:lpstr>
      <vt:lpstr>Analysis of data based on the convenience of patronizing the online retailer</vt:lpstr>
      <vt:lpstr>Analysis of data based on sense of adventure during shopping</vt:lpstr>
      <vt:lpstr>Analysis of data based on enhancing social status on preferred e-tailer shopping</vt:lpstr>
      <vt:lpstr>Analysis of data based on gratification on shopping through favorite e-tailer</vt:lpstr>
      <vt:lpstr>Analysis of data based on fulfill certain roles during shopping on website</vt:lpstr>
      <vt:lpstr>Analysis of data based on getting value for money spent</vt:lpstr>
      <vt:lpstr>Analysis of data based on online retailers you have shopped from</vt:lpstr>
      <vt:lpstr>Analysis of data based on easy-to-use website or application</vt:lpstr>
      <vt:lpstr>Analysis of data based on visual appealing web-page layout</vt:lpstr>
      <vt:lpstr>Analysis of data based on wild variety of product on offer</vt:lpstr>
      <vt:lpstr>Analysis of data based on complete, relevant description information of products</vt:lpstr>
      <vt:lpstr>Analysis of data based on fast loading website speed of website and application</vt:lpstr>
      <vt:lpstr>Analysis of data based on reliability of the website or application</vt:lpstr>
      <vt:lpstr>Analysis of data based on quickness to complete purchase</vt:lpstr>
      <vt:lpstr>Analysis of data based on availability of several payment options</vt:lpstr>
      <vt:lpstr>Analysis of data based on speedy order delivery</vt:lpstr>
      <vt:lpstr>Analysis of data based on privacy of customers’ information</vt:lpstr>
      <vt:lpstr>Analysis of data based on security of customer financial information</vt:lpstr>
      <vt:lpstr>Analysis of data based on perceived trustworthiness</vt:lpstr>
      <vt:lpstr>Analysis of data based on presence of online assistance through multi-channel</vt:lpstr>
      <vt:lpstr>Analysis of data based on longer time to get logged in (promotion, sales period)</vt:lpstr>
      <vt:lpstr>Analysis of data based on longer time in displaying graphics and photos (promotion, sales period)</vt:lpstr>
      <vt:lpstr>Analysis of data based on late declaration of price (promotion, sales period)</vt:lpstr>
      <vt:lpstr>Analysis of data based on longer page loading time (promotion, sales period)</vt:lpstr>
      <vt:lpstr>Analysis of data based on limited mode of payment on most products (promotion, sales period)</vt:lpstr>
      <vt:lpstr>Analysis of data based on longer delivery period</vt:lpstr>
      <vt:lpstr>Analysis of data based on change in website/application design</vt:lpstr>
      <vt:lpstr>Analysis of data based on frequent disruption when moving from one page to another</vt:lpstr>
      <vt:lpstr>Analysis of data based on website is as efficient as before</vt:lpstr>
      <vt:lpstr>Analysis of data based on recommended best online retailer</vt:lpstr>
      <vt:lpstr>Statistical Summary of Data(Describe of Data)</vt:lpstr>
      <vt:lpstr>Correlation</vt:lpstr>
      <vt:lpstr>Findings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dc:title>
  <dc:creator>Steffin Varghese</dc:creator>
  <cp:lastModifiedBy>Steffin Varghese</cp:lastModifiedBy>
  <cp:revision>7</cp:revision>
  <dcterms:created xsi:type="dcterms:W3CDTF">2022-05-11T14:39:57Z</dcterms:created>
  <dcterms:modified xsi:type="dcterms:W3CDTF">2022-05-12T14:28:01Z</dcterms:modified>
</cp:coreProperties>
</file>